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1"/>
  </p:sldMasterIdLst>
  <p:handoutMasterIdLst>
    <p:handoutMasterId r:id="rId3"/>
  </p:handoutMasterIdLst>
  <p:sldIdLst>
    <p:sldId id="256" r:id="rId2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" userDrawn="1">
          <p15:clr>
            <a:srgbClr val="A4A3A4"/>
          </p15:clr>
        </p15:guide>
        <p15:guide id="2" pos="3367" userDrawn="1">
          <p15:clr>
            <a:srgbClr val="A4A3A4"/>
          </p15:clr>
        </p15:guide>
        <p15:guide id="3" pos="192" userDrawn="1">
          <p15:clr>
            <a:srgbClr val="A4A3A4"/>
          </p15:clr>
        </p15:guide>
        <p15:guide id="4" pos="6543" userDrawn="1">
          <p15:clr>
            <a:srgbClr val="A4A3A4"/>
          </p15:clr>
        </p15:guide>
        <p15:guide id="5" orient="horz" pos="45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AA14"/>
    <a:srgbClr val="46AA1E"/>
    <a:srgbClr val="5FB41E"/>
    <a:srgbClr val="5FA72E"/>
    <a:srgbClr val="61AB44"/>
    <a:srgbClr val="39AB47"/>
    <a:srgbClr val="22AA28"/>
    <a:srgbClr val="96CE32"/>
    <a:srgbClr val="A6CE39"/>
    <a:srgbClr val="0A8B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0"/>
    <p:restoredTop sz="94762"/>
  </p:normalViewPr>
  <p:slideViewPr>
    <p:cSldViewPr>
      <p:cViewPr varScale="1">
        <p:scale>
          <a:sx n="67" d="100"/>
          <a:sy n="67" d="100"/>
        </p:scale>
        <p:origin x="892" y="64"/>
      </p:cViewPr>
      <p:guideLst>
        <p:guide orient="horz" pos="181"/>
        <p:guide pos="3367"/>
        <p:guide pos="192"/>
        <p:guide pos="6543"/>
        <p:guide orient="horz" pos="45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8C14483B-15FB-07F7-2CAC-3BADC084C1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62CCFA4-DF3E-853A-15F2-AD802814D7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0D9B24-7E7A-6046-A5A5-735FCB903786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444FA22-5024-DCDB-1E79-C387EB25DA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EBD9267-59AB-933A-5CEF-7BAAE7C918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D5656-5578-8B4B-A379-4BFF072B59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4113022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4249-8906-4941-999B-46FFBBE8A021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DE745-804B-FE41-976B-199452C1A7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5902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4249-8906-4941-999B-46FFBBE8A021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DE745-804B-FE41-976B-199452C1A7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7814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4249-8906-4941-999B-46FFBBE8A021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DE745-804B-FE41-976B-199452C1A7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7729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4249-8906-4941-999B-46FFBBE8A021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DE745-804B-FE41-976B-199452C1A7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8563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82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82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82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4249-8906-4941-999B-46FFBBE8A021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DE745-804B-FE41-976B-199452C1A7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6178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4249-8906-4941-999B-46FFBBE8A021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DE745-804B-FE41-976B-199452C1A7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8522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4249-8906-4941-999B-46FFBBE8A021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DE745-804B-FE41-976B-199452C1A7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9396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4249-8906-4941-999B-46FFBBE8A021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DE745-804B-FE41-976B-199452C1A7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5736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4249-8906-4941-999B-46FFBBE8A021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DE745-804B-FE41-976B-199452C1A7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182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4249-8906-4941-999B-46FFBBE8A021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DE745-804B-FE41-976B-199452C1A7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2803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4249-8906-4941-999B-46FFBBE8A021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DE745-804B-FE41-976B-199452C1A7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8291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914249-8906-4941-999B-46FFBBE8A021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FDE745-804B-FE41-976B-199452C1A7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3614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jpg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0">
              <a:srgbClr val="E5EFCF"/>
            </a:gs>
            <a:gs pos="0">
              <a:srgbClr val="C7E8F1"/>
            </a:gs>
            <a:gs pos="100000">
              <a:srgbClr val="E5EFC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グループ化 96">
            <a:extLst>
              <a:ext uri="{FF2B5EF4-FFF2-40B4-BE49-F238E27FC236}">
                <a16:creationId xmlns:a16="http://schemas.microsoft.com/office/drawing/2014/main" id="{2F53CD60-AC3A-2158-90B1-45481D57E01C}"/>
              </a:ext>
            </a:extLst>
          </p:cNvPr>
          <p:cNvGrpSpPr/>
          <p:nvPr/>
        </p:nvGrpSpPr>
        <p:grpSpPr>
          <a:xfrm>
            <a:off x="264417" y="306873"/>
            <a:ext cx="4914795" cy="1315881"/>
            <a:chOff x="193735" y="172264"/>
            <a:chExt cx="4914795" cy="1315881"/>
          </a:xfrm>
        </p:grpSpPr>
        <p:grpSp>
          <p:nvGrpSpPr>
            <p:cNvPr id="96" name="グループ化 95">
              <a:extLst>
                <a:ext uri="{FF2B5EF4-FFF2-40B4-BE49-F238E27FC236}">
                  <a16:creationId xmlns:a16="http://schemas.microsoft.com/office/drawing/2014/main" id="{A41F5164-198E-FD17-4F7B-8B768A9F00B8}"/>
                </a:ext>
              </a:extLst>
            </p:cNvPr>
            <p:cNvGrpSpPr/>
            <p:nvPr/>
          </p:nvGrpSpPr>
          <p:grpSpPr>
            <a:xfrm>
              <a:off x="193735" y="172264"/>
              <a:ext cx="4914795" cy="1315881"/>
              <a:chOff x="193735" y="172264"/>
              <a:chExt cx="4914795" cy="1315881"/>
            </a:xfrm>
          </p:grpSpPr>
          <p:sp>
            <p:nvSpPr>
              <p:cNvPr id="12" name="メインタイトル_罫線">
                <a:extLst>
                  <a:ext uri="{FF2B5EF4-FFF2-40B4-BE49-F238E27FC236}">
                    <a16:creationId xmlns:a16="http://schemas.microsoft.com/office/drawing/2014/main" id="{A2B354D1-6176-9A7E-8D49-E8D0F777981E}"/>
                  </a:ext>
                </a:extLst>
              </p:cNvPr>
              <p:cNvSpPr/>
              <p:nvPr/>
            </p:nvSpPr>
            <p:spPr>
              <a:xfrm>
                <a:off x="193735" y="172264"/>
                <a:ext cx="4865742" cy="1266592"/>
              </a:xfrm>
              <a:custGeom>
                <a:avLst/>
                <a:gdLst>
                  <a:gd name="connsiteX0" fmla="*/ 0 w 914400"/>
                  <a:gd name="connsiteY0" fmla="*/ 0 h 914400"/>
                  <a:gd name="connsiteX1" fmla="*/ 914400 w 914400"/>
                  <a:gd name="connsiteY1" fmla="*/ 0 h 914400"/>
                  <a:gd name="connsiteX2" fmla="*/ 914400 w 914400"/>
                  <a:gd name="connsiteY2" fmla="*/ 914400 h 914400"/>
                  <a:gd name="connsiteX3" fmla="*/ 0 w 914400"/>
                  <a:gd name="connsiteY3" fmla="*/ 914400 h 914400"/>
                  <a:gd name="connsiteX4" fmla="*/ 0 w 914400"/>
                  <a:gd name="connsiteY4" fmla="*/ 0 h 914400"/>
                  <a:gd name="connsiteX0" fmla="*/ 0 w 5337810"/>
                  <a:gd name="connsiteY0" fmla="*/ 0 h 2240280"/>
                  <a:gd name="connsiteX1" fmla="*/ 5337810 w 5337810"/>
                  <a:gd name="connsiteY1" fmla="*/ 1325880 h 2240280"/>
                  <a:gd name="connsiteX2" fmla="*/ 5337810 w 5337810"/>
                  <a:gd name="connsiteY2" fmla="*/ 2240280 h 2240280"/>
                  <a:gd name="connsiteX3" fmla="*/ 4423410 w 5337810"/>
                  <a:gd name="connsiteY3" fmla="*/ 2240280 h 2240280"/>
                  <a:gd name="connsiteX4" fmla="*/ 0 w 5337810"/>
                  <a:gd name="connsiteY4" fmla="*/ 0 h 2240280"/>
                  <a:gd name="connsiteX0" fmla="*/ 0 w 5337810"/>
                  <a:gd name="connsiteY0" fmla="*/ 91440 h 2331720"/>
                  <a:gd name="connsiteX1" fmla="*/ 4869180 w 5337810"/>
                  <a:gd name="connsiteY1" fmla="*/ 0 h 2331720"/>
                  <a:gd name="connsiteX2" fmla="*/ 5337810 w 5337810"/>
                  <a:gd name="connsiteY2" fmla="*/ 2331720 h 2331720"/>
                  <a:gd name="connsiteX3" fmla="*/ 4423410 w 5337810"/>
                  <a:gd name="connsiteY3" fmla="*/ 2331720 h 2331720"/>
                  <a:gd name="connsiteX4" fmla="*/ 0 w 5337810"/>
                  <a:gd name="connsiteY4" fmla="*/ 91440 h 2331720"/>
                  <a:gd name="connsiteX0" fmla="*/ 0 w 4869180"/>
                  <a:gd name="connsiteY0" fmla="*/ 91440 h 2331720"/>
                  <a:gd name="connsiteX1" fmla="*/ 4869180 w 4869180"/>
                  <a:gd name="connsiteY1" fmla="*/ 0 h 2331720"/>
                  <a:gd name="connsiteX2" fmla="*/ 4423410 w 4869180"/>
                  <a:gd name="connsiteY2" fmla="*/ 674370 h 2331720"/>
                  <a:gd name="connsiteX3" fmla="*/ 4423410 w 4869180"/>
                  <a:gd name="connsiteY3" fmla="*/ 2331720 h 2331720"/>
                  <a:gd name="connsiteX4" fmla="*/ 0 w 4869180"/>
                  <a:gd name="connsiteY4" fmla="*/ 91440 h 2331720"/>
                  <a:gd name="connsiteX0" fmla="*/ 0 w 4914900"/>
                  <a:gd name="connsiteY0" fmla="*/ 91440 h 2331720"/>
                  <a:gd name="connsiteX1" fmla="*/ 4869180 w 4914900"/>
                  <a:gd name="connsiteY1" fmla="*/ 0 h 2331720"/>
                  <a:gd name="connsiteX2" fmla="*/ 4914900 w 4914900"/>
                  <a:gd name="connsiteY2" fmla="*/ 1028700 h 2331720"/>
                  <a:gd name="connsiteX3" fmla="*/ 4423410 w 4914900"/>
                  <a:gd name="connsiteY3" fmla="*/ 2331720 h 2331720"/>
                  <a:gd name="connsiteX4" fmla="*/ 0 w 4914900"/>
                  <a:gd name="connsiteY4" fmla="*/ 91440 h 2331720"/>
                  <a:gd name="connsiteX0" fmla="*/ 0 w 4914900"/>
                  <a:gd name="connsiteY0" fmla="*/ 91440 h 1028700"/>
                  <a:gd name="connsiteX1" fmla="*/ 4869180 w 4914900"/>
                  <a:gd name="connsiteY1" fmla="*/ 0 h 1028700"/>
                  <a:gd name="connsiteX2" fmla="*/ 4914900 w 4914900"/>
                  <a:gd name="connsiteY2" fmla="*/ 1028700 h 1028700"/>
                  <a:gd name="connsiteX3" fmla="*/ 91440 w 4914900"/>
                  <a:gd name="connsiteY3" fmla="*/ 1028700 h 1028700"/>
                  <a:gd name="connsiteX4" fmla="*/ 0 w 4914900"/>
                  <a:gd name="connsiteY4" fmla="*/ 91440 h 1028700"/>
                  <a:gd name="connsiteX0" fmla="*/ 45720 w 4823460"/>
                  <a:gd name="connsiteY0" fmla="*/ 102870 h 1028700"/>
                  <a:gd name="connsiteX1" fmla="*/ 4777740 w 4823460"/>
                  <a:gd name="connsiteY1" fmla="*/ 0 h 1028700"/>
                  <a:gd name="connsiteX2" fmla="*/ 4823460 w 4823460"/>
                  <a:gd name="connsiteY2" fmla="*/ 1028700 h 1028700"/>
                  <a:gd name="connsiteX3" fmla="*/ 0 w 4823460"/>
                  <a:gd name="connsiteY3" fmla="*/ 1028700 h 1028700"/>
                  <a:gd name="connsiteX4" fmla="*/ 45720 w 4823460"/>
                  <a:gd name="connsiteY4" fmla="*/ 102870 h 1028700"/>
                  <a:gd name="connsiteX0" fmla="*/ 0 w 4880610"/>
                  <a:gd name="connsiteY0" fmla="*/ 102870 h 1028700"/>
                  <a:gd name="connsiteX1" fmla="*/ 4834890 w 4880610"/>
                  <a:gd name="connsiteY1" fmla="*/ 0 h 1028700"/>
                  <a:gd name="connsiteX2" fmla="*/ 4880610 w 4880610"/>
                  <a:gd name="connsiteY2" fmla="*/ 1028700 h 1028700"/>
                  <a:gd name="connsiteX3" fmla="*/ 57150 w 4880610"/>
                  <a:gd name="connsiteY3" fmla="*/ 1028700 h 1028700"/>
                  <a:gd name="connsiteX4" fmla="*/ 0 w 4880610"/>
                  <a:gd name="connsiteY4" fmla="*/ 102870 h 1028700"/>
                  <a:gd name="connsiteX0" fmla="*/ 0 w 4895478"/>
                  <a:gd name="connsiteY0" fmla="*/ 21095 h 1028700"/>
                  <a:gd name="connsiteX1" fmla="*/ 4849758 w 4895478"/>
                  <a:gd name="connsiteY1" fmla="*/ 0 h 1028700"/>
                  <a:gd name="connsiteX2" fmla="*/ 4895478 w 4895478"/>
                  <a:gd name="connsiteY2" fmla="*/ 1028700 h 1028700"/>
                  <a:gd name="connsiteX3" fmla="*/ 72018 w 4895478"/>
                  <a:gd name="connsiteY3" fmla="*/ 1028700 h 1028700"/>
                  <a:gd name="connsiteX4" fmla="*/ 0 w 4895478"/>
                  <a:gd name="connsiteY4" fmla="*/ 21095 h 1028700"/>
                  <a:gd name="connsiteX0" fmla="*/ 0 w 4895478"/>
                  <a:gd name="connsiteY0" fmla="*/ 117738 h 1125343"/>
                  <a:gd name="connsiteX1" fmla="*/ 4820022 w 4895478"/>
                  <a:gd name="connsiteY1" fmla="*/ 0 h 1125343"/>
                  <a:gd name="connsiteX2" fmla="*/ 4895478 w 4895478"/>
                  <a:gd name="connsiteY2" fmla="*/ 1125343 h 1125343"/>
                  <a:gd name="connsiteX3" fmla="*/ 72018 w 4895478"/>
                  <a:gd name="connsiteY3" fmla="*/ 1125343 h 1125343"/>
                  <a:gd name="connsiteX4" fmla="*/ 0 w 4895478"/>
                  <a:gd name="connsiteY4" fmla="*/ 117738 h 1125343"/>
                  <a:gd name="connsiteX0" fmla="*/ 0 w 4865742"/>
                  <a:gd name="connsiteY0" fmla="*/ 117738 h 1266592"/>
                  <a:gd name="connsiteX1" fmla="*/ 4820022 w 4865742"/>
                  <a:gd name="connsiteY1" fmla="*/ 0 h 1266592"/>
                  <a:gd name="connsiteX2" fmla="*/ 4865742 w 4865742"/>
                  <a:gd name="connsiteY2" fmla="*/ 1266592 h 1266592"/>
                  <a:gd name="connsiteX3" fmla="*/ 72018 w 4865742"/>
                  <a:gd name="connsiteY3" fmla="*/ 1125343 h 1266592"/>
                  <a:gd name="connsiteX4" fmla="*/ 0 w 4865742"/>
                  <a:gd name="connsiteY4" fmla="*/ 117738 h 1266592"/>
                  <a:gd name="connsiteX0" fmla="*/ 0 w 4865742"/>
                  <a:gd name="connsiteY0" fmla="*/ 117738 h 1266592"/>
                  <a:gd name="connsiteX1" fmla="*/ 4820022 w 4865742"/>
                  <a:gd name="connsiteY1" fmla="*/ 0 h 1266592"/>
                  <a:gd name="connsiteX2" fmla="*/ 4865742 w 4865742"/>
                  <a:gd name="connsiteY2" fmla="*/ 1266592 h 1266592"/>
                  <a:gd name="connsiteX3" fmla="*/ 42282 w 4865742"/>
                  <a:gd name="connsiteY3" fmla="*/ 1244289 h 1266592"/>
                  <a:gd name="connsiteX4" fmla="*/ 0 w 4865742"/>
                  <a:gd name="connsiteY4" fmla="*/ 117738 h 1266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5742" h="1266592">
                    <a:moveTo>
                      <a:pt x="0" y="117738"/>
                    </a:moveTo>
                    <a:lnTo>
                      <a:pt x="4820022" y="0"/>
                    </a:lnTo>
                    <a:lnTo>
                      <a:pt x="4865742" y="1266592"/>
                    </a:lnTo>
                    <a:lnTo>
                      <a:pt x="42282" y="1244289"/>
                    </a:lnTo>
                    <a:lnTo>
                      <a:pt x="0" y="117738"/>
                    </a:lnTo>
                    <a:close/>
                  </a:path>
                </a:pathLst>
              </a:custGeom>
              <a:noFill/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16" name="メインタイトル背景">
                <a:extLst>
                  <a:ext uri="{FF2B5EF4-FFF2-40B4-BE49-F238E27FC236}">
                    <a16:creationId xmlns:a16="http://schemas.microsoft.com/office/drawing/2014/main" id="{A2602026-ED7D-DB98-CAF7-167C671AFA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621" t="30494" r="1566" b="41885"/>
              <a:stretch/>
            </p:blipFill>
            <p:spPr>
              <a:xfrm>
                <a:off x="242788" y="221553"/>
                <a:ext cx="4865742" cy="1266592"/>
              </a:xfrm>
              <a:custGeom>
                <a:avLst/>
                <a:gdLst>
                  <a:gd name="connsiteX0" fmla="*/ 4820022 w 4865742"/>
                  <a:gd name="connsiteY0" fmla="*/ 0 h 1266592"/>
                  <a:gd name="connsiteX1" fmla="*/ 4865742 w 4865742"/>
                  <a:gd name="connsiteY1" fmla="*/ 1266592 h 1266592"/>
                  <a:gd name="connsiteX2" fmla="*/ 42282 w 4865742"/>
                  <a:gd name="connsiteY2" fmla="*/ 1244289 h 1266592"/>
                  <a:gd name="connsiteX3" fmla="*/ 0 w 4865742"/>
                  <a:gd name="connsiteY3" fmla="*/ 117738 h 1266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5742" h="1266592">
                    <a:moveTo>
                      <a:pt x="4820022" y="0"/>
                    </a:moveTo>
                    <a:lnTo>
                      <a:pt x="4865742" y="1266592"/>
                    </a:lnTo>
                    <a:lnTo>
                      <a:pt x="42282" y="1244289"/>
                    </a:lnTo>
                    <a:lnTo>
                      <a:pt x="0" y="117738"/>
                    </a:lnTo>
                    <a:close/>
                  </a:path>
                </a:pathLst>
              </a:custGeom>
            </p:spPr>
          </p:pic>
        </p:grpSp>
        <p:sp>
          <p:nvSpPr>
            <p:cNvPr id="70" name="メインタイトル_テキスト">
              <a:extLst>
                <a:ext uri="{FF2B5EF4-FFF2-40B4-BE49-F238E27FC236}">
                  <a16:creationId xmlns:a16="http://schemas.microsoft.com/office/drawing/2014/main" id="{D69F8192-2533-300F-AC16-1D30DBDE321D}"/>
                </a:ext>
              </a:extLst>
            </p:cNvPr>
            <p:cNvSpPr txBox="1"/>
            <p:nvPr/>
          </p:nvSpPr>
          <p:spPr>
            <a:xfrm>
              <a:off x="233338" y="484057"/>
              <a:ext cx="4861890" cy="830997"/>
            </a:xfrm>
            <a:prstGeom prst="rect">
              <a:avLst/>
            </a:prstGeom>
            <a:noFill/>
            <a:effectLst>
              <a:outerShdw blurRad="63500" dist="25400" dir="4200000" algn="ctr" rotWithShape="0">
                <a:srgbClr val="000000">
                  <a:alpha val="49997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kumimoji="1" lang="ja-JP" altLang="en-US" sz="210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かながわ</a:t>
              </a:r>
              <a:endParaRPr kumimoji="1" lang="en-US" altLang="ja-JP" sz="210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pPr algn="ctr">
                <a:spcAft>
                  <a:spcPts val="300"/>
                </a:spcAft>
              </a:pPr>
              <a:r>
                <a:rPr kumimoji="1" lang="ja-JP" altLang="en-US" sz="250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未来発見 </a:t>
              </a:r>
              <a:r>
                <a:rPr kumimoji="1" lang="en-US" altLang="ja-JP" sz="2500" b="1" dirty="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× </a:t>
              </a:r>
              <a:r>
                <a:rPr kumimoji="1" lang="ja-JP" altLang="en-US" sz="250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探究学習</a:t>
              </a:r>
              <a:r>
                <a:rPr kumimoji="1" lang="ja-JP" altLang="en-US" sz="2500" b="1" spc="-5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プログラム</a:t>
              </a:r>
            </a:p>
          </p:txBody>
        </p:sp>
      </p:grpSp>
      <p:pic>
        <p:nvPicPr>
          <p:cNvPr id="84" name="テーマ背景B">
            <a:extLst>
              <a:ext uri="{FF2B5EF4-FFF2-40B4-BE49-F238E27FC236}">
                <a16:creationId xmlns:a16="http://schemas.microsoft.com/office/drawing/2014/main" id="{095D7189-C8AB-6FA8-6EE4-0A939054C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295" y="4801958"/>
            <a:ext cx="2349500" cy="2324100"/>
          </a:xfrm>
          <a:prstGeom prst="rect">
            <a:avLst/>
          </a:prstGeom>
        </p:spPr>
      </p:pic>
      <p:pic>
        <p:nvPicPr>
          <p:cNvPr id="9" name="生物多様性アイコン">
            <a:extLst>
              <a:ext uri="{FF2B5EF4-FFF2-40B4-BE49-F238E27FC236}">
                <a16:creationId xmlns:a16="http://schemas.microsoft.com/office/drawing/2014/main" id="{13ED28B4-9078-9FE7-2FD4-E149CE3D1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5572" y="5155065"/>
            <a:ext cx="533400" cy="482600"/>
          </a:xfrm>
          <a:prstGeom prst="rect">
            <a:avLst/>
          </a:prstGeom>
        </p:spPr>
      </p:pic>
      <p:sp>
        <p:nvSpPr>
          <p:cNvPr id="89" name="タイトル">
            <a:extLst>
              <a:ext uri="{FF2B5EF4-FFF2-40B4-BE49-F238E27FC236}">
                <a16:creationId xmlns:a16="http://schemas.microsoft.com/office/drawing/2014/main" id="{D538146B-F27E-8304-08CD-8B2F0F373A2D}"/>
              </a:ext>
            </a:extLst>
          </p:cNvPr>
          <p:cNvSpPr txBox="1"/>
          <p:nvPr/>
        </p:nvSpPr>
        <p:spPr>
          <a:xfrm>
            <a:off x="8406000" y="5264977"/>
            <a:ext cx="1620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00" b="1">
                <a:solidFill>
                  <a:srgbClr val="22AA28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未来のために守る</a:t>
            </a:r>
          </a:p>
          <a:p>
            <a:pPr algn="ctr"/>
            <a:r>
              <a:rPr kumimoji="1" lang="ja-JP" altLang="en-US" sz="1300" b="1">
                <a:solidFill>
                  <a:srgbClr val="22AA28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生命のつながり</a:t>
            </a:r>
          </a:p>
        </p:txBody>
      </p:sp>
      <p:grpSp>
        <p:nvGrpSpPr>
          <p:cNvPr id="59" name="6_テーマタイトル">
            <a:extLst>
              <a:ext uri="{FF2B5EF4-FFF2-40B4-BE49-F238E27FC236}">
                <a16:creationId xmlns:a16="http://schemas.microsoft.com/office/drawing/2014/main" id="{BEC38B4F-4775-3DBA-130C-2639169DA624}"/>
              </a:ext>
            </a:extLst>
          </p:cNvPr>
          <p:cNvGrpSpPr/>
          <p:nvPr/>
        </p:nvGrpSpPr>
        <p:grpSpPr>
          <a:xfrm>
            <a:off x="8562086" y="5059533"/>
            <a:ext cx="1273175" cy="188492"/>
            <a:chOff x="8562086" y="5059533"/>
            <a:chExt cx="1273175" cy="188492"/>
          </a:xfrm>
        </p:grpSpPr>
        <p:sp>
          <p:nvSpPr>
            <p:cNvPr id="57" name="6_テーマタイトル背景">
              <a:extLst>
                <a:ext uri="{FF2B5EF4-FFF2-40B4-BE49-F238E27FC236}">
                  <a16:creationId xmlns:a16="http://schemas.microsoft.com/office/drawing/2014/main" id="{0ADBD898-1ADA-EB00-06D7-4458224B31D4}"/>
                </a:ext>
              </a:extLst>
            </p:cNvPr>
            <p:cNvSpPr/>
            <p:nvPr/>
          </p:nvSpPr>
          <p:spPr>
            <a:xfrm>
              <a:off x="8562086" y="5079579"/>
              <a:ext cx="1273175" cy="153035"/>
            </a:xfrm>
            <a:custGeom>
              <a:avLst/>
              <a:gdLst/>
              <a:ahLst/>
              <a:cxnLst/>
              <a:rect l="l" t="t" r="r" b="b"/>
              <a:pathLst>
                <a:path w="1273175" h="153035">
                  <a:moveTo>
                    <a:pt x="1247406" y="0"/>
                  </a:moveTo>
                  <a:lnTo>
                    <a:pt x="25463" y="0"/>
                  </a:lnTo>
                  <a:lnTo>
                    <a:pt x="15575" y="2008"/>
                  </a:lnTo>
                  <a:lnTo>
                    <a:pt x="7478" y="7477"/>
                  </a:lnTo>
                  <a:lnTo>
                    <a:pt x="2008" y="15569"/>
                  </a:lnTo>
                  <a:lnTo>
                    <a:pt x="0" y="25450"/>
                  </a:lnTo>
                  <a:lnTo>
                    <a:pt x="0" y="127279"/>
                  </a:lnTo>
                  <a:lnTo>
                    <a:pt x="2008" y="137162"/>
                  </a:lnTo>
                  <a:lnTo>
                    <a:pt x="7478" y="145259"/>
                  </a:lnTo>
                  <a:lnTo>
                    <a:pt x="15575" y="150732"/>
                  </a:lnTo>
                  <a:lnTo>
                    <a:pt x="25463" y="152742"/>
                  </a:lnTo>
                  <a:lnTo>
                    <a:pt x="1247406" y="152742"/>
                  </a:lnTo>
                  <a:lnTo>
                    <a:pt x="1257287" y="150732"/>
                  </a:lnTo>
                  <a:lnTo>
                    <a:pt x="1265380" y="145259"/>
                  </a:lnTo>
                  <a:lnTo>
                    <a:pt x="1270848" y="137162"/>
                  </a:lnTo>
                  <a:lnTo>
                    <a:pt x="1272857" y="127279"/>
                  </a:lnTo>
                  <a:lnTo>
                    <a:pt x="1272857" y="25450"/>
                  </a:lnTo>
                  <a:lnTo>
                    <a:pt x="1270848" y="15569"/>
                  </a:lnTo>
                  <a:lnTo>
                    <a:pt x="1265380" y="7477"/>
                  </a:lnTo>
                  <a:lnTo>
                    <a:pt x="1257287" y="2008"/>
                  </a:lnTo>
                  <a:lnTo>
                    <a:pt x="1247406" y="0"/>
                  </a:lnTo>
                  <a:close/>
                </a:path>
              </a:pathLst>
            </a:custGeom>
            <a:solidFill>
              <a:srgbClr val="3CAA14">
                <a:alpha val="8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6_生物多様性の保全">
              <a:extLst>
                <a:ext uri="{FF2B5EF4-FFF2-40B4-BE49-F238E27FC236}">
                  <a16:creationId xmlns:a16="http://schemas.microsoft.com/office/drawing/2014/main" id="{0B3F3781-F976-9E88-41AB-96719E456804}"/>
                </a:ext>
              </a:extLst>
            </p:cNvPr>
            <p:cNvSpPr txBox="1"/>
            <p:nvPr/>
          </p:nvSpPr>
          <p:spPr>
            <a:xfrm>
              <a:off x="8567195" y="5059533"/>
              <a:ext cx="1260000" cy="188492"/>
            </a:xfrm>
            <a:prstGeom prst="roundRect">
              <a:avLst/>
            </a:prstGeom>
            <a:noFill/>
            <a:ln w="44450">
              <a:noFill/>
            </a:ln>
          </p:spPr>
          <p:txBody>
            <a:bodyPr wrap="square" lIns="18000" tIns="28800" rIns="18000" bIns="18000" rtlCol="0">
              <a:spAutoFit/>
            </a:bodyPr>
            <a:lstStyle/>
            <a:p>
              <a:pPr algn="ctr"/>
              <a:r>
                <a:rPr kumimoji="1" lang="ja-JP" altLang="en-US" sz="800" b="1" spc="5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生物多様性の保全</a:t>
              </a:r>
            </a:p>
          </p:txBody>
        </p:sp>
      </p:grpSp>
      <p:sp>
        <p:nvSpPr>
          <p:cNvPr id="87" name="テーマNo.6">
            <a:extLst>
              <a:ext uri="{FF2B5EF4-FFF2-40B4-BE49-F238E27FC236}">
                <a16:creationId xmlns:a16="http://schemas.microsoft.com/office/drawing/2014/main" id="{77643549-6915-E865-35E8-8426CD02AC4F}"/>
              </a:ext>
            </a:extLst>
          </p:cNvPr>
          <p:cNvSpPr txBox="1"/>
          <p:nvPr/>
        </p:nvSpPr>
        <p:spPr>
          <a:xfrm>
            <a:off x="7879990" y="4931056"/>
            <a:ext cx="6330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altLang="ja-JP" sz="6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584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+mn-ea"/>
                <a:cs typeface="Yu Gothic Pr6N B"/>
              </a:rPr>
              <a:t>6</a:t>
            </a:r>
            <a:endParaRPr lang="ja-JP" altLang="en-US" sz="60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584"/>
              </a:solidFill>
              <a:effectLst>
                <a:outerShdw dist="38100" dir="2700000" algn="tl" rotWithShape="0">
                  <a:prstClr val="black"/>
                </a:outerShdw>
              </a:effectLst>
              <a:latin typeface="+mn-ea"/>
              <a:cs typeface="Yu Gothic Pr6N B"/>
            </a:endParaRPr>
          </a:p>
        </p:txBody>
      </p:sp>
      <p:pic>
        <p:nvPicPr>
          <p:cNvPr id="61" name="テーマ背景A">
            <a:extLst>
              <a:ext uri="{FF2B5EF4-FFF2-40B4-BE49-F238E27FC236}">
                <a16:creationId xmlns:a16="http://schemas.microsoft.com/office/drawing/2014/main" id="{750EE1EA-5052-ADEA-596C-3584AEC16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6849" y="4801958"/>
            <a:ext cx="2349500" cy="2324100"/>
          </a:xfrm>
          <a:prstGeom prst="rect">
            <a:avLst/>
          </a:prstGeom>
        </p:spPr>
      </p:pic>
      <p:pic>
        <p:nvPicPr>
          <p:cNvPr id="8" name="フードロスアイコン">
            <a:extLst>
              <a:ext uri="{FF2B5EF4-FFF2-40B4-BE49-F238E27FC236}">
                <a16:creationId xmlns:a16="http://schemas.microsoft.com/office/drawing/2014/main" id="{9CD0E3EA-267D-4068-1BFA-F394143420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1056" y="5112063"/>
            <a:ext cx="584200" cy="546100"/>
          </a:xfrm>
          <a:prstGeom prst="rect">
            <a:avLst/>
          </a:prstGeom>
        </p:spPr>
      </p:pic>
      <p:sp>
        <p:nvSpPr>
          <p:cNvPr id="65" name="タイトル">
            <a:extLst>
              <a:ext uri="{FF2B5EF4-FFF2-40B4-BE49-F238E27FC236}">
                <a16:creationId xmlns:a16="http://schemas.microsoft.com/office/drawing/2014/main" id="{65D7CF8F-7C0C-355F-2262-BD30191A6087}"/>
              </a:ext>
            </a:extLst>
          </p:cNvPr>
          <p:cNvSpPr txBox="1"/>
          <p:nvPr/>
        </p:nvSpPr>
        <p:spPr>
          <a:xfrm>
            <a:off x="5958591" y="5265977"/>
            <a:ext cx="1440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00" b="1">
                <a:solidFill>
                  <a:srgbClr val="22AA28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食の未来を</a:t>
            </a:r>
          </a:p>
          <a:p>
            <a:pPr algn="ctr"/>
            <a:r>
              <a:rPr kumimoji="1" lang="en-US" altLang="ja-JP" sz="1300" b="1">
                <a:solidFill>
                  <a:srgbClr val="22AA28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kumimoji="1" lang="ja-JP" altLang="en-US" sz="1300" b="1">
                <a:solidFill>
                  <a:srgbClr val="22AA28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守ろ</a:t>
            </a:r>
            <a:r>
              <a:rPr kumimoji="1" lang="ja-JP" altLang="en-US" sz="1300" b="1" spc="-300">
                <a:solidFill>
                  <a:srgbClr val="22AA28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う</a:t>
            </a:r>
            <a:r>
              <a:rPr kumimoji="1" lang="ja-JP" altLang="en-US" sz="1300" b="1">
                <a:solidFill>
                  <a:srgbClr val="22AA28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！</a:t>
            </a:r>
          </a:p>
        </p:txBody>
      </p:sp>
      <p:grpSp>
        <p:nvGrpSpPr>
          <p:cNvPr id="60" name="5_テーマタイトル">
            <a:extLst>
              <a:ext uri="{FF2B5EF4-FFF2-40B4-BE49-F238E27FC236}">
                <a16:creationId xmlns:a16="http://schemas.microsoft.com/office/drawing/2014/main" id="{38426EA8-36E2-6A75-A20D-020A121F7802}"/>
              </a:ext>
            </a:extLst>
          </p:cNvPr>
          <p:cNvGrpSpPr/>
          <p:nvPr/>
        </p:nvGrpSpPr>
        <p:grpSpPr>
          <a:xfrm>
            <a:off x="6045463" y="5059533"/>
            <a:ext cx="1273175" cy="188492"/>
            <a:chOff x="6045463" y="5059533"/>
            <a:chExt cx="1273175" cy="188492"/>
          </a:xfrm>
        </p:grpSpPr>
        <p:sp>
          <p:nvSpPr>
            <p:cNvPr id="55" name="5_テーマタイトル背景">
              <a:extLst>
                <a:ext uri="{FF2B5EF4-FFF2-40B4-BE49-F238E27FC236}">
                  <a16:creationId xmlns:a16="http://schemas.microsoft.com/office/drawing/2014/main" id="{53B3B936-C9A7-AA10-4D68-C55764F9A4B3}"/>
                </a:ext>
              </a:extLst>
            </p:cNvPr>
            <p:cNvSpPr/>
            <p:nvPr/>
          </p:nvSpPr>
          <p:spPr>
            <a:xfrm>
              <a:off x="6045463" y="5079579"/>
              <a:ext cx="1273175" cy="153035"/>
            </a:xfrm>
            <a:custGeom>
              <a:avLst/>
              <a:gdLst/>
              <a:ahLst/>
              <a:cxnLst/>
              <a:rect l="l" t="t" r="r" b="b"/>
              <a:pathLst>
                <a:path w="1273175" h="153035">
                  <a:moveTo>
                    <a:pt x="1247406" y="0"/>
                  </a:moveTo>
                  <a:lnTo>
                    <a:pt x="25463" y="0"/>
                  </a:lnTo>
                  <a:lnTo>
                    <a:pt x="15575" y="2008"/>
                  </a:lnTo>
                  <a:lnTo>
                    <a:pt x="7478" y="7477"/>
                  </a:lnTo>
                  <a:lnTo>
                    <a:pt x="2008" y="15569"/>
                  </a:lnTo>
                  <a:lnTo>
                    <a:pt x="0" y="25450"/>
                  </a:lnTo>
                  <a:lnTo>
                    <a:pt x="0" y="127279"/>
                  </a:lnTo>
                  <a:lnTo>
                    <a:pt x="2008" y="137162"/>
                  </a:lnTo>
                  <a:lnTo>
                    <a:pt x="7478" y="145259"/>
                  </a:lnTo>
                  <a:lnTo>
                    <a:pt x="15575" y="150732"/>
                  </a:lnTo>
                  <a:lnTo>
                    <a:pt x="25463" y="152742"/>
                  </a:lnTo>
                  <a:lnTo>
                    <a:pt x="1247406" y="152742"/>
                  </a:lnTo>
                  <a:lnTo>
                    <a:pt x="1257287" y="150732"/>
                  </a:lnTo>
                  <a:lnTo>
                    <a:pt x="1265380" y="145259"/>
                  </a:lnTo>
                  <a:lnTo>
                    <a:pt x="1270848" y="137162"/>
                  </a:lnTo>
                  <a:lnTo>
                    <a:pt x="1272857" y="127279"/>
                  </a:lnTo>
                  <a:lnTo>
                    <a:pt x="1272857" y="25450"/>
                  </a:lnTo>
                  <a:lnTo>
                    <a:pt x="1270848" y="15569"/>
                  </a:lnTo>
                  <a:lnTo>
                    <a:pt x="1265380" y="7477"/>
                  </a:lnTo>
                  <a:lnTo>
                    <a:pt x="1257287" y="2008"/>
                  </a:lnTo>
                  <a:lnTo>
                    <a:pt x="1247406" y="0"/>
                  </a:lnTo>
                  <a:close/>
                </a:path>
              </a:pathLst>
            </a:custGeom>
            <a:solidFill>
              <a:srgbClr val="3CAA14">
                <a:alpha val="8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5_フードロス削減の挑戦">
              <a:extLst>
                <a:ext uri="{FF2B5EF4-FFF2-40B4-BE49-F238E27FC236}">
                  <a16:creationId xmlns:a16="http://schemas.microsoft.com/office/drawing/2014/main" id="{0044EE2D-9E82-0903-9D1F-B5C674EC29EA}"/>
                </a:ext>
              </a:extLst>
            </p:cNvPr>
            <p:cNvSpPr txBox="1"/>
            <p:nvPr/>
          </p:nvSpPr>
          <p:spPr>
            <a:xfrm>
              <a:off x="6050572" y="5059533"/>
              <a:ext cx="1260000" cy="188492"/>
            </a:xfrm>
            <a:prstGeom prst="roundRect">
              <a:avLst/>
            </a:prstGeom>
            <a:noFill/>
            <a:ln w="44450">
              <a:noFill/>
            </a:ln>
          </p:spPr>
          <p:txBody>
            <a:bodyPr wrap="square" lIns="18000" tIns="28800" rIns="18000" bIns="18000" rtlCol="0">
              <a:spAutoFit/>
            </a:bodyPr>
            <a:lstStyle/>
            <a:p>
              <a:pPr algn="ctr"/>
              <a:r>
                <a:rPr kumimoji="1" lang="ja-JP" altLang="en-US" sz="800" b="1" spc="-3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フードロ</a:t>
              </a:r>
              <a:r>
                <a:rPr kumimoji="1" lang="ja-JP" altLang="en-US" sz="800" b="1" spc="5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ス削減の挑戦</a:t>
              </a:r>
            </a:p>
          </p:txBody>
        </p:sp>
      </p:grpSp>
      <p:sp>
        <p:nvSpPr>
          <p:cNvPr id="63" name="テーマNo.5">
            <a:extLst>
              <a:ext uri="{FF2B5EF4-FFF2-40B4-BE49-F238E27FC236}">
                <a16:creationId xmlns:a16="http://schemas.microsoft.com/office/drawing/2014/main" id="{96CEAAD4-337B-7309-CF39-965926FE89F7}"/>
              </a:ext>
            </a:extLst>
          </p:cNvPr>
          <p:cNvSpPr txBox="1"/>
          <p:nvPr/>
        </p:nvSpPr>
        <p:spPr>
          <a:xfrm>
            <a:off x="5425816" y="4712416"/>
            <a:ext cx="6330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altLang="ja-JP" sz="6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584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+mn-ea"/>
                <a:cs typeface="Yu Gothic Pr6N B"/>
              </a:rPr>
              <a:t>5</a:t>
            </a:r>
            <a:endParaRPr lang="ja-JP" altLang="en-US" sz="60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584"/>
              </a:solidFill>
              <a:effectLst>
                <a:outerShdw dist="38100" dir="2700000" algn="tl" rotWithShape="0">
                  <a:prstClr val="black"/>
                </a:outerShdw>
              </a:effectLst>
              <a:latin typeface="+mn-ea"/>
              <a:cs typeface="Yu Gothic Pr6N B"/>
            </a:endParaRPr>
          </a:p>
        </p:txBody>
      </p:sp>
      <p:pic>
        <p:nvPicPr>
          <p:cNvPr id="77" name="テーマ背景B">
            <a:extLst>
              <a:ext uri="{FF2B5EF4-FFF2-40B4-BE49-F238E27FC236}">
                <a16:creationId xmlns:a16="http://schemas.microsoft.com/office/drawing/2014/main" id="{7D76DB79-3F5D-19EB-32C7-DE4EE1444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287" y="4801958"/>
            <a:ext cx="2349500" cy="2324100"/>
          </a:xfrm>
          <a:prstGeom prst="rect">
            <a:avLst/>
          </a:prstGeom>
        </p:spPr>
      </p:pic>
      <p:pic>
        <p:nvPicPr>
          <p:cNvPr id="7" name="グリーンインフラアイコン">
            <a:extLst>
              <a:ext uri="{FF2B5EF4-FFF2-40B4-BE49-F238E27FC236}">
                <a16:creationId xmlns:a16="http://schemas.microsoft.com/office/drawing/2014/main" id="{FB5E24E6-2D69-EF57-4A53-A0EA3C49F2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2178" y="5117619"/>
            <a:ext cx="546100" cy="546100"/>
          </a:xfrm>
          <a:prstGeom prst="rect">
            <a:avLst/>
          </a:prstGeom>
        </p:spPr>
      </p:pic>
      <p:sp>
        <p:nvSpPr>
          <p:cNvPr id="81" name="タイトル">
            <a:extLst>
              <a:ext uri="{FF2B5EF4-FFF2-40B4-BE49-F238E27FC236}">
                <a16:creationId xmlns:a16="http://schemas.microsoft.com/office/drawing/2014/main" id="{DC621CDC-19A3-EFF3-0680-9AB81A06E338}"/>
              </a:ext>
            </a:extLst>
          </p:cNvPr>
          <p:cNvSpPr txBox="1"/>
          <p:nvPr/>
        </p:nvSpPr>
        <p:spPr>
          <a:xfrm>
            <a:off x="3423760" y="5264977"/>
            <a:ext cx="1440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00" b="1">
                <a:solidFill>
                  <a:srgbClr val="22AA28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自然と共存する</a:t>
            </a:r>
          </a:p>
          <a:p>
            <a:pPr algn="ctr"/>
            <a:r>
              <a:rPr kumimoji="1" lang="ja-JP" altLang="en-US" sz="1300" b="1">
                <a:solidFill>
                  <a:srgbClr val="22AA28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都市づくり</a:t>
            </a:r>
          </a:p>
        </p:txBody>
      </p:sp>
      <p:grpSp>
        <p:nvGrpSpPr>
          <p:cNvPr id="62" name="4_テーマタイトル">
            <a:extLst>
              <a:ext uri="{FF2B5EF4-FFF2-40B4-BE49-F238E27FC236}">
                <a16:creationId xmlns:a16="http://schemas.microsoft.com/office/drawing/2014/main" id="{613248EA-7628-820A-B682-7E53C5B4FFA5}"/>
              </a:ext>
            </a:extLst>
          </p:cNvPr>
          <p:cNvGrpSpPr/>
          <p:nvPr/>
        </p:nvGrpSpPr>
        <p:grpSpPr>
          <a:xfrm>
            <a:off x="3496472" y="5059533"/>
            <a:ext cx="1273175" cy="188492"/>
            <a:chOff x="3496472" y="5059533"/>
            <a:chExt cx="1273175" cy="188492"/>
          </a:xfrm>
        </p:grpSpPr>
        <p:sp>
          <p:nvSpPr>
            <p:cNvPr id="43" name="4_テーマタイトル背景">
              <a:extLst>
                <a:ext uri="{FF2B5EF4-FFF2-40B4-BE49-F238E27FC236}">
                  <a16:creationId xmlns:a16="http://schemas.microsoft.com/office/drawing/2014/main" id="{DEA5C513-BA31-1222-B3FE-48AAC51F6308}"/>
                </a:ext>
              </a:extLst>
            </p:cNvPr>
            <p:cNvSpPr/>
            <p:nvPr/>
          </p:nvSpPr>
          <p:spPr>
            <a:xfrm>
              <a:off x="3496472" y="5079579"/>
              <a:ext cx="1273175" cy="153035"/>
            </a:xfrm>
            <a:custGeom>
              <a:avLst/>
              <a:gdLst/>
              <a:ahLst/>
              <a:cxnLst/>
              <a:rect l="l" t="t" r="r" b="b"/>
              <a:pathLst>
                <a:path w="1273175" h="153035">
                  <a:moveTo>
                    <a:pt x="1247406" y="0"/>
                  </a:moveTo>
                  <a:lnTo>
                    <a:pt x="25463" y="0"/>
                  </a:lnTo>
                  <a:lnTo>
                    <a:pt x="15575" y="2008"/>
                  </a:lnTo>
                  <a:lnTo>
                    <a:pt x="7478" y="7477"/>
                  </a:lnTo>
                  <a:lnTo>
                    <a:pt x="2008" y="15569"/>
                  </a:lnTo>
                  <a:lnTo>
                    <a:pt x="0" y="25450"/>
                  </a:lnTo>
                  <a:lnTo>
                    <a:pt x="0" y="127279"/>
                  </a:lnTo>
                  <a:lnTo>
                    <a:pt x="2008" y="137162"/>
                  </a:lnTo>
                  <a:lnTo>
                    <a:pt x="7478" y="145259"/>
                  </a:lnTo>
                  <a:lnTo>
                    <a:pt x="15575" y="150732"/>
                  </a:lnTo>
                  <a:lnTo>
                    <a:pt x="25463" y="152742"/>
                  </a:lnTo>
                  <a:lnTo>
                    <a:pt x="1247406" y="152742"/>
                  </a:lnTo>
                  <a:lnTo>
                    <a:pt x="1257287" y="150732"/>
                  </a:lnTo>
                  <a:lnTo>
                    <a:pt x="1265380" y="145259"/>
                  </a:lnTo>
                  <a:lnTo>
                    <a:pt x="1270848" y="137162"/>
                  </a:lnTo>
                  <a:lnTo>
                    <a:pt x="1272857" y="127279"/>
                  </a:lnTo>
                  <a:lnTo>
                    <a:pt x="1272857" y="25450"/>
                  </a:lnTo>
                  <a:lnTo>
                    <a:pt x="1270848" y="15569"/>
                  </a:lnTo>
                  <a:lnTo>
                    <a:pt x="1265380" y="7477"/>
                  </a:lnTo>
                  <a:lnTo>
                    <a:pt x="1257287" y="2008"/>
                  </a:lnTo>
                  <a:lnTo>
                    <a:pt x="1247406" y="0"/>
                  </a:lnTo>
                  <a:close/>
                </a:path>
              </a:pathLst>
            </a:custGeom>
            <a:solidFill>
              <a:srgbClr val="3CAA14">
                <a:alpha val="8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4_グリーンインフラの整備">
              <a:extLst>
                <a:ext uri="{FF2B5EF4-FFF2-40B4-BE49-F238E27FC236}">
                  <a16:creationId xmlns:a16="http://schemas.microsoft.com/office/drawing/2014/main" id="{AFBE0334-C1DD-43BE-149C-E5A8340568D8}"/>
                </a:ext>
              </a:extLst>
            </p:cNvPr>
            <p:cNvSpPr txBox="1"/>
            <p:nvPr/>
          </p:nvSpPr>
          <p:spPr>
            <a:xfrm>
              <a:off x="3501581" y="5059533"/>
              <a:ext cx="1260000" cy="188492"/>
            </a:xfrm>
            <a:prstGeom prst="roundRect">
              <a:avLst/>
            </a:prstGeom>
            <a:noFill/>
            <a:ln w="44450">
              <a:noFill/>
            </a:ln>
          </p:spPr>
          <p:txBody>
            <a:bodyPr wrap="square" lIns="18000" tIns="28800" rIns="18000" bIns="18000" rtlCol="0">
              <a:spAutoFit/>
            </a:bodyPr>
            <a:lstStyle/>
            <a:p>
              <a:pPr algn="ctr"/>
              <a:r>
                <a:rPr kumimoji="1" lang="ja-JP" altLang="en-US" sz="800" b="1" spc="-3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グリーンインフラ</a:t>
              </a:r>
              <a:r>
                <a:rPr kumimoji="1" lang="ja-JP" altLang="en-US" sz="800" b="1" spc="5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の整備</a:t>
              </a:r>
            </a:p>
          </p:txBody>
        </p:sp>
      </p:grpSp>
      <p:sp>
        <p:nvSpPr>
          <p:cNvPr id="79" name="テーマNo.4">
            <a:extLst>
              <a:ext uri="{FF2B5EF4-FFF2-40B4-BE49-F238E27FC236}">
                <a16:creationId xmlns:a16="http://schemas.microsoft.com/office/drawing/2014/main" id="{9E083A1C-0C8F-DA7E-A23A-176162F4B5FC}"/>
              </a:ext>
            </a:extLst>
          </p:cNvPr>
          <p:cNvSpPr txBox="1"/>
          <p:nvPr/>
        </p:nvSpPr>
        <p:spPr>
          <a:xfrm>
            <a:off x="2829722" y="4910553"/>
            <a:ext cx="6330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altLang="ja-JP" sz="6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584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+mn-ea"/>
                <a:cs typeface="Yu Gothic Pr6N B"/>
              </a:rPr>
              <a:t>4</a:t>
            </a:r>
            <a:endParaRPr lang="ja-JP" altLang="en-US" sz="60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584"/>
              </a:solidFill>
              <a:effectLst>
                <a:outerShdw dist="38100" dir="2700000" algn="tl" rotWithShape="0">
                  <a:prstClr val="black"/>
                </a:outerShdw>
              </a:effectLst>
              <a:latin typeface="+mn-ea"/>
              <a:cs typeface="Yu Gothic Pr6N B"/>
            </a:endParaRPr>
          </a:p>
        </p:txBody>
      </p:sp>
      <p:pic>
        <p:nvPicPr>
          <p:cNvPr id="54" name="テーマ背景A">
            <a:extLst>
              <a:ext uri="{FF2B5EF4-FFF2-40B4-BE49-F238E27FC236}">
                <a16:creationId xmlns:a16="http://schemas.microsoft.com/office/drawing/2014/main" id="{EAAAE206-4ED3-A449-9BC4-9BD8A7111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9397" y="2300737"/>
            <a:ext cx="2349500" cy="2324100"/>
          </a:xfrm>
          <a:prstGeom prst="rect">
            <a:avLst/>
          </a:prstGeom>
        </p:spPr>
      </p:pic>
      <p:pic>
        <p:nvPicPr>
          <p:cNvPr id="93" name="サステナブルアイコン">
            <a:extLst>
              <a:ext uri="{FF2B5EF4-FFF2-40B4-BE49-F238E27FC236}">
                <a16:creationId xmlns:a16="http://schemas.microsoft.com/office/drawing/2014/main" id="{83CF6D7A-AF67-A9F6-9C5F-0B3B126136F7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929551" y="2542370"/>
            <a:ext cx="529512" cy="620313"/>
          </a:xfrm>
          <a:prstGeom prst="rect">
            <a:avLst/>
          </a:prstGeom>
        </p:spPr>
      </p:pic>
      <p:sp>
        <p:nvSpPr>
          <p:cNvPr id="58" name="タイトル">
            <a:extLst>
              <a:ext uri="{FF2B5EF4-FFF2-40B4-BE49-F238E27FC236}">
                <a16:creationId xmlns:a16="http://schemas.microsoft.com/office/drawing/2014/main" id="{06250F11-EC04-CF02-6D0B-8D466ABC4A96}"/>
              </a:ext>
            </a:extLst>
          </p:cNvPr>
          <p:cNvSpPr txBox="1"/>
          <p:nvPr/>
        </p:nvSpPr>
        <p:spPr>
          <a:xfrm>
            <a:off x="8406000" y="2764756"/>
            <a:ext cx="1620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00" b="1">
                <a:solidFill>
                  <a:srgbClr val="22AA28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地球に優しい</a:t>
            </a:r>
          </a:p>
          <a:p>
            <a:pPr algn="ctr"/>
            <a:r>
              <a:rPr kumimoji="1" lang="ja-JP" altLang="en-US" sz="1300" b="1">
                <a:solidFill>
                  <a:srgbClr val="22AA28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暮らし方を学ぼう</a:t>
            </a:r>
          </a:p>
        </p:txBody>
      </p:sp>
      <p:grpSp>
        <p:nvGrpSpPr>
          <p:cNvPr id="64" name="3_テーマタイトル">
            <a:extLst>
              <a:ext uri="{FF2B5EF4-FFF2-40B4-BE49-F238E27FC236}">
                <a16:creationId xmlns:a16="http://schemas.microsoft.com/office/drawing/2014/main" id="{0CEA4472-7CB8-8718-BAED-ED702EEFADE4}"/>
              </a:ext>
            </a:extLst>
          </p:cNvPr>
          <p:cNvGrpSpPr/>
          <p:nvPr/>
        </p:nvGrpSpPr>
        <p:grpSpPr>
          <a:xfrm>
            <a:off x="8562086" y="2575279"/>
            <a:ext cx="1273175" cy="188492"/>
            <a:chOff x="8562086" y="2575279"/>
            <a:chExt cx="1273175" cy="188492"/>
          </a:xfrm>
        </p:grpSpPr>
        <p:sp>
          <p:nvSpPr>
            <p:cNvPr id="42" name="3_テーマタイトル背景">
              <a:extLst>
                <a:ext uri="{FF2B5EF4-FFF2-40B4-BE49-F238E27FC236}">
                  <a16:creationId xmlns:a16="http://schemas.microsoft.com/office/drawing/2014/main" id="{F3E0F7BA-032C-352F-7A2F-AB35C90050BC}"/>
                </a:ext>
              </a:extLst>
            </p:cNvPr>
            <p:cNvSpPr/>
            <p:nvPr/>
          </p:nvSpPr>
          <p:spPr>
            <a:xfrm>
              <a:off x="8562086" y="2595325"/>
              <a:ext cx="1273175" cy="153035"/>
            </a:xfrm>
            <a:custGeom>
              <a:avLst/>
              <a:gdLst/>
              <a:ahLst/>
              <a:cxnLst/>
              <a:rect l="l" t="t" r="r" b="b"/>
              <a:pathLst>
                <a:path w="1273175" h="153035">
                  <a:moveTo>
                    <a:pt x="1247406" y="0"/>
                  </a:moveTo>
                  <a:lnTo>
                    <a:pt x="25463" y="0"/>
                  </a:lnTo>
                  <a:lnTo>
                    <a:pt x="15575" y="2008"/>
                  </a:lnTo>
                  <a:lnTo>
                    <a:pt x="7478" y="7477"/>
                  </a:lnTo>
                  <a:lnTo>
                    <a:pt x="2008" y="15569"/>
                  </a:lnTo>
                  <a:lnTo>
                    <a:pt x="0" y="25450"/>
                  </a:lnTo>
                  <a:lnTo>
                    <a:pt x="0" y="127279"/>
                  </a:lnTo>
                  <a:lnTo>
                    <a:pt x="2008" y="137162"/>
                  </a:lnTo>
                  <a:lnTo>
                    <a:pt x="7478" y="145259"/>
                  </a:lnTo>
                  <a:lnTo>
                    <a:pt x="15575" y="150732"/>
                  </a:lnTo>
                  <a:lnTo>
                    <a:pt x="25463" y="152742"/>
                  </a:lnTo>
                  <a:lnTo>
                    <a:pt x="1247406" y="152742"/>
                  </a:lnTo>
                  <a:lnTo>
                    <a:pt x="1257287" y="150732"/>
                  </a:lnTo>
                  <a:lnTo>
                    <a:pt x="1265380" y="145259"/>
                  </a:lnTo>
                  <a:lnTo>
                    <a:pt x="1270848" y="137162"/>
                  </a:lnTo>
                  <a:lnTo>
                    <a:pt x="1272857" y="127279"/>
                  </a:lnTo>
                  <a:lnTo>
                    <a:pt x="1272857" y="25450"/>
                  </a:lnTo>
                  <a:lnTo>
                    <a:pt x="1270848" y="15569"/>
                  </a:lnTo>
                  <a:lnTo>
                    <a:pt x="1265380" y="7477"/>
                  </a:lnTo>
                  <a:lnTo>
                    <a:pt x="1257287" y="2008"/>
                  </a:lnTo>
                  <a:lnTo>
                    <a:pt x="1247406" y="0"/>
                  </a:lnTo>
                  <a:close/>
                </a:path>
              </a:pathLst>
            </a:custGeom>
            <a:solidFill>
              <a:srgbClr val="3CAA14">
                <a:alpha val="8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3_サステナブルな社会">
              <a:extLst>
                <a:ext uri="{FF2B5EF4-FFF2-40B4-BE49-F238E27FC236}">
                  <a16:creationId xmlns:a16="http://schemas.microsoft.com/office/drawing/2014/main" id="{1ED1E609-8142-50AA-C673-73524C19B1EE}"/>
                </a:ext>
              </a:extLst>
            </p:cNvPr>
            <p:cNvSpPr txBox="1"/>
            <p:nvPr/>
          </p:nvSpPr>
          <p:spPr>
            <a:xfrm>
              <a:off x="8567195" y="2575279"/>
              <a:ext cx="1260000" cy="188492"/>
            </a:xfrm>
            <a:prstGeom prst="roundRect">
              <a:avLst/>
            </a:prstGeom>
            <a:noFill/>
            <a:ln w="44450">
              <a:noFill/>
            </a:ln>
          </p:spPr>
          <p:txBody>
            <a:bodyPr wrap="square" lIns="18000" tIns="28800" rIns="18000" bIns="18000" rtlCol="0">
              <a:spAutoFit/>
            </a:bodyPr>
            <a:lstStyle/>
            <a:p>
              <a:pPr algn="ctr"/>
              <a:r>
                <a:rPr kumimoji="1" lang="ja-JP" altLang="en-US" sz="800" b="1" spc="-3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サステナブ</a:t>
              </a:r>
              <a:r>
                <a:rPr kumimoji="1" lang="ja-JP" altLang="en-US" sz="800" b="1" spc="5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ルな社会</a:t>
              </a:r>
            </a:p>
          </p:txBody>
        </p:sp>
      </p:grpSp>
      <p:sp>
        <p:nvSpPr>
          <p:cNvPr id="56" name="テーマNo.3">
            <a:extLst>
              <a:ext uri="{FF2B5EF4-FFF2-40B4-BE49-F238E27FC236}">
                <a16:creationId xmlns:a16="http://schemas.microsoft.com/office/drawing/2014/main" id="{264E5858-8589-0B79-3A3D-70CE3187A790}"/>
              </a:ext>
            </a:extLst>
          </p:cNvPr>
          <p:cNvSpPr txBox="1"/>
          <p:nvPr/>
        </p:nvSpPr>
        <p:spPr>
          <a:xfrm>
            <a:off x="7879990" y="2434327"/>
            <a:ext cx="6330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altLang="ja-JP" sz="6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584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+mn-ea"/>
                <a:cs typeface="Yu Gothic Pr6N B"/>
              </a:rPr>
              <a:t>3</a:t>
            </a:r>
            <a:endParaRPr lang="ja-JP" altLang="en-US" sz="60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584"/>
              </a:solidFill>
              <a:effectLst>
                <a:outerShdw dist="38100" dir="2700000" algn="tl" rotWithShape="0">
                  <a:prstClr val="black"/>
                </a:outerShdw>
              </a:effectLst>
              <a:latin typeface="+mn-ea"/>
              <a:cs typeface="Yu Gothic Pr6N B"/>
            </a:endParaRPr>
          </a:p>
        </p:txBody>
      </p:sp>
      <p:pic>
        <p:nvPicPr>
          <p:cNvPr id="14" name="テーマ背景B">
            <a:extLst>
              <a:ext uri="{FF2B5EF4-FFF2-40B4-BE49-F238E27FC236}">
                <a16:creationId xmlns:a16="http://schemas.microsoft.com/office/drawing/2014/main" id="{EEC8C25B-6965-EC71-E7FF-C5A886A52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708" y="2300737"/>
            <a:ext cx="2349500" cy="2324100"/>
          </a:xfrm>
          <a:prstGeom prst="rect">
            <a:avLst/>
          </a:prstGeom>
        </p:spPr>
      </p:pic>
      <p:pic>
        <p:nvPicPr>
          <p:cNvPr id="5" name="脱炭素社会アイコン">
            <a:extLst>
              <a:ext uri="{FF2B5EF4-FFF2-40B4-BE49-F238E27FC236}">
                <a16:creationId xmlns:a16="http://schemas.microsoft.com/office/drawing/2014/main" id="{12118B9F-9CD7-C321-6C1C-A2927164DF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9097" y="2612089"/>
            <a:ext cx="558800" cy="546100"/>
          </a:xfrm>
          <a:prstGeom prst="rect">
            <a:avLst/>
          </a:prstGeom>
        </p:spPr>
      </p:pic>
      <p:sp>
        <p:nvSpPr>
          <p:cNvPr id="49" name="タイトル">
            <a:extLst>
              <a:ext uri="{FF2B5EF4-FFF2-40B4-BE49-F238E27FC236}">
                <a16:creationId xmlns:a16="http://schemas.microsoft.com/office/drawing/2014/main" id="{40A015FB-A539-620B-B857-D5649298DA5C}"/>
              </a:ext>
            </a:extLst>
          </p:cNvPr>
          <p:cNvSpPr txBox="1"/>
          <p:nvPr/>
        </p:nvSpPr>
        <p:spPr>
          <a:xfrm>
            <a:off x="5965181" y="2763756"/>
            <a:ext cx="1440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00" b="1">
                <a:solidFill>
                  <a:srgbClr val="22AA28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ゼロカーボンの</a:t>
            </a:r>
          </a:p>
          <a:p>
            <a:pPr algn="ctr"/>
            <a:r>
              <a:rPr kumimoji="1" lang="ja-JP" altLang="en-US" sz="1300" b="1">
                <a:solidFill>
                  <a:srgbClr val="22AA28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未来を描こう</a:t>
            </a:r>
          </a:p>
        </p:txBody>
      </p:sp>
      <p:grpSp>
        <p:nvGrpSpPr>
          <p:cNvPr id="66" name="2_テーマタイトル">
            <a:extLst>
              <a:ext uri="{FF2B5EF4-FFF2-40B4-BE49-F238E27FC236}">
                <a16:creationId xmlns:a16="http://schemas.microsoft.com/office/drawing/2014/main" id="{FFBFF30A-C1F0-33E1-25D8-76DA74A5BF8B}"/>
              </a:ext>
            </a:extLst>
          </p:cNvPr>
          <p:cNvGrpSpPr/>
          <p:nvPr/>
        </p:nvGrpSpPr>
        <p:grpSpPr>
          <a:xfrm>
            <a:off x="6045463" y="2575279"/>
            <a:ext cx="1273175" cy="188492"/>
            <a:chOff x="6045463" y="2575279"/>
            <a:chExt cx="1273175" cy="188492"/>
          </a:xfrm>
        </p:grpSpPr>
        <p:sp>
          <p:nvSpPr>
            <p:cNvPr id="40" name="2_テーマタイトル背景">
              <a:extLst>
                <a:ext uri="{FF2B5EF4-FFF2-40B4-BE49-F238E27FC236}">
                  <a16:creationId xmlns:a16="http://schemas.microsoft.com/office/drawing/2014/main" id="{5F20908C-DC0E-CB7C-D330-D7A6EC6CC207}"/>
                </a:ext>
              </a:extLst>
            </p:cNvPr>
            <p:cNvSpPr/>
            <p:nvPr/>
          </p:nvSpPr>
          <p:spPr>
            <a:xfrm>
              <a:off x="6045463" y="2595325"/>
              <a:ext cx="1273175" cy="153035"/>
            </a:xfrm>
            <a:custGeom>
              <a:avLst/>
              <a:gdLst/>
              <a:ahLst/>
              <a:cxnLst/>
              <a:rect l="l" t="t" r="r" b="b"/>
              <a:pathLst>
                <a:path w="1273175" h="153035">
                  <a:moveTo>
                    <a:pt x="1247406" y="0"/>
                  </a:moveTo>
                  <a:lnTo>
                    <a:pt x="25463" y="0"/>
                  </a:lnTo>
                  <a:lnTo>
                    <a:pt x="15575" y="2008"/>
                  </a:lnTo>
                  <a:lnTo>
                    <a:pt x="7478" y="7477"/>
                  </a:lnTo>
                  <a:lnTo>
                    <a:pt x="2008" y="15569"/>
                  </a:lnTo>
                  <a:lnTo>
                    <a:pt x="0" y="25450"/>
                  </a:lnTo>
                  <a:lnTo>
                    <a:pt x="0" y="127279"/>
                  </a:lnTo>
                  <a:lnTo>
                    <a:pt x="2008" y="137162"/>
                  </a:lnTo>
                  <a:lnTo>
                    <a:pt x="7478" y="145259"/>
                  </a:lnTo>
                  <a:lnTo>
                    <a:pt x="15575" y="150732"/>
                  </a:lnTo>
                  <a:lnTo>
                    <a:pt x="25463" y="152742"/>
                  </a:lnTo>
                  <a:lnTo>
                    <a:pt x="1247406" y="152742"/>
                  </a:lnTo>
                  <a:lnTo>
                    <a:pt x="1257287" y="150732"/>
                  </a:lnTo>
                  <a:lnTo>
                    <a:pt x="1265380" y="145259"/>
                  </a:lnTo>
                  <a:lnTo>
                    <a:pt x="1270848" y="137162"/>
                  </a:lnTo>
                  <a:lnTo>
                    <a:pt x="1272857" y="127279"/>
                  </a:lnTo>
                  <a:lnTo>
                    <a:pt x="1272857" y="25450"/>
                  </a:lnTo>
                  <a:lnTo>
                    <a:pt x="1270848" y="15569"/>
                  </a:lnTo>
                  <a:lnTo>
                    <a:pt x="1265380" y="7477"/>
                  </a:lnTo>
                  <a:lnTo>
                    <a:pt x="1257287" y="2008"/>
                  </a:lnTo>
                  <a:lnTo>
                    <a:pt x="1247406" y="0"/>
                  </a:lnTo>
                  <a:close/>
                </a:path>
              </a:pathLst>
            </a:custGeom>
            <a:solidFill>
              <a:srgbClr val="3CAA14">
                <a:alpha val="8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2_脱炭素社会への道">
              <a:extLst>
                <a:ext uri="{FF2B5EF4-FFF2-40B4-BE49-F238E27FC236}">
                  <a16:creationId xmlns:a16="http://schemas.microsoft.com/office/drawing/2014/main" id="{08E6BE20-F2E4-6084-EF71-9BA6599010CB}"/>
                </a:ext>
              </a:extLst>
            </p:cNvPr>
            <p:cNvSpPr txBox="1"/>
            <p:nvPr/>
          </p:nvSpPr>
          <p:spPr>
            <a:xfrm>
              <a:off x="6050572" y="2575279"/>
              <a:ext cx="1260000" cy="188492"/>
            </a:xfrm>
            <a:prstGeom prst="roundRect">
              <a:avLst/>
            </a:prstGeom>
            <a:noFill/>
            <a:ln w="44450">
              <a:noFill/>
            </a:ln>
          </p:spPr>
          <p:txBody>
            <a:bodyPr wrap="square" lIns="18000" tIns="28800" rIns="18000" bIns="18000" rtlCol="0">
              <a:spAutoFit/>
            </a:bodyPr>
            <a:lstStyle/>
            <a:p>
              <a:pPr algn="ctr"/>
              <a:r>
                <a:rPr kumimoji="1" lang="ja-JP" altLang="en-US" sz="800" b="1" spc="5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脱炭素社会への道</a:t>
              </a:r>
            </a:p>
          </p:txBody>
        </p:sp>
      </p:grpSp>
      <p:sp>
        <p:nvSpPr>
          <p:cNvPr id="47" name="テーマNo.2">
            <a:extLst>
              <a:ext uri="{FF2B5EF4-FFF2-40B4-BE49-F238E27FC236}">
                <a16:creationId xmlns:a16="http://schemas.microsoft.com/office/drawing/2014/main" id="{1CBC3729-0671-7687-77C0-433D409708B3}"/>
              </a:ext>
            </a:extLst>
          </p:cNvPr>
          <p:cNvSpPr txBox="1"/>
          <p:nvPr/>
        </p:nvSpPr>
        <p:spPr>
          <a:xfrm>
            <a:off x="5415568" y="2195661"/>
            <a:ext cx="6330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altLang="ja-JP" sz="6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584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+mn-ea"/>
                <a:cs typeface="Yu Gothic Pr6N B"/>
              </a:rPr>
              <a:t>2</a:t>
            </a:r>
            <a:endParaRPr lang="ja-JP" altLang="en-US" sz="60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584"/>
              </a:solidFill>
              <a:effectLst>
                <a:outerShdw dist="38100" dir="2700000" algn="tl" rotWithShape="0">
                  <a:prstClr val="black"/>
                </a:outerShdw>
              </a:effectLst>
              <a:latin typeface="+mn-ea"/>
              <a:cs typeface="Yu Gothic Pr6N B"/>
            </a:endParaRPr>
          </a:p>
        </p:txBody>
      </p:sp>
      <p:pic>
        <p:nvPicPr>
          <p:cNvPr id="15" name="テーマ背景A">
            <a:extLst>
              <a:ext uri="{FF2B5EF4-FFF2-40B4-BE49-F238E27FC236}">
                <a16:creationId xmlns:a16="http://schemas.microsoft.com/office/drawing/2014/main" id="{896CE95C-7E0C-6D9F-3842-17B78A8CC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839" y="2300737"/>
            <a:ext cx="2349500" cy="2324100"/>
          </a:xfrm>
          <a:prstGeom prst="rect">
            <a:avLst/>
          </a:prstGeom>
        </p:spPr>
      </p:pic>
      <p:pic>
        <p:nvPicPr>
          <p:cNvPr id="4" name="SDGsアイコン">
            <a:extLst>
              <a:ext uri="{FF2B5EF4-FFF2-40B4-BE49-F238E27FC236}">
                <a16:creationId xmlns:a16="http://schemas.microsoft.com/office/drawing/2014/main" id="{0B48A90B-A54B-6B29-02A7-DFB57E7EAB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3307" y="2536333"/>
            <a:ext cx="457200" cy="558800"/>
          </a:xfrm>
          <a:prstGeom prst="rect">
            <a:avLst/>
          </a:prstGeom>
        </p:spPr>
      </p:pic>
      <p:sp>
        <p:nvSpPr>
          <p:cNvPr id="23" name="タイトル">
            <a:extLst>
              <a:ext uri="{FF2B5EF4-FFF2-40B4-BE49-F238E27FC236}">
                <a16:creationId xmlns:a16="http://schemas.microsoft.com/office/drawing/2014/main" id="{588F037D-6140-C218-2470-3602F6E2AD25}"/>
              </a:ext>
            </a:extLst>
          </p:cNvPr>
          <p:cNvSpPr txBox="1"/>
          <p:nvPr/>
        </p:nvSpPr>
        <p:spPr>
          <a:xfrm>
            <a:off x="3411581" y="2764756"/>
            <a:ext cx="1440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00" b="1">
                <a:solidFill>
                  <a:srgbClr val="22AA28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持続可能な</a:t>
            </a:r>
          </a:p>
          <a:p>
            <a:pPr algn="ctr"/>
            <a:r>
              <a:rPr kumimoji="1" lang="ja-JP" altLang="en-US" sz="1300" b="1">
                <a:solidFill>
                  <a:srgbClr val="22AA28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社会をつくろう</a:t>
            </a:r>
          </a:p>
        </p:txBody>
      </p:sp>
      <p:grpSp>
        <p:nvGrpSpPr>
          <p:cNvPr id="67" name="1_テーマタイトル">
            <a:extLst>
              <a:ext uri="{FF2B5EF4-FFF2-40B4-BE49-F238E27FC236}">
                <a16:creationId xmlns:a16="http://schemas.microsoft.com/office/drawing/2014/main" id="{30451444-441D-F6AC-66D6-B8AD47ED3536}"/>
              </a:ext>
            </a:extLst>
          </p:cNvPr>
          <p:cNvGrpSpPr/>
          <p:nvPr/>
        </p:nvGrpSpPr>
        <p:grpSpPr>
          <a:xfrm>
            <a:off x="3496472" y="2575279"/>
            <a:ext cx="1273175" cy="188492"/>
            <a:chOff x="3496472" y="2575279"/>
            <a:chExt cx="1273175" cy="188492"/>
          </a:xfrm>
        </p:grpSpPr>
        <p:sp>
          <p:nvSpPr>
            <p:cNvPr id="25" name="1_テーマタイトル背景">
              <a:extLst>
                <a:ext uri="{FF2B5EF4-FFF2-40B4-BE49-F238E27FC236}">
                  <a16:creationId xmlns:a16="http://schemas.microsoft.com/office/drawing/2014/main" id="{0C4692FC-65EF-7A39-5019-800930781318}"/>
                </a:ext>
              </a:extLst>
            </p:cNvPr>
            <p:cNvSpPr/>
            <p:nvPr/>
          </p:nvSpPr>
          <p:spPr>
            <a:xfrm>
              <a:off x="3496472" y="2595325"/>
              <a:ext cx="1273175" cy="153035"/>
            </a:xfrm>
            <a:custGeom>
              <a:avLst/>
              <a:gdLst/>
              <a:ahLst/>
              <a:cxnLst/>
              <a:rect l="l" t="t" r="r" b="b"/>
              <a:pathLst>
                <a:path w="1273175" h="153035">
                  <a:moveTo>
                    <a:pt x="1247406" y="0"/>
                  </a:moveTo>
                  <a:lnTo>
                    <a:pt x="25463" y="0"/>
                  </a:lnTo>
                  <a:lnTo>
                    <a:pt x="15575" y="2008"/>
                  </a:lnTo>
                  <a:lnTo>
                    <a:pt x="7478" y="7477"/>
                  </a:lnTo>
                  <a:lnTo>
                    <a:pt x="2008" y="15569"/>
                  </a:lnTo>
                  <a:lnTo>
                    <a:pt x="0" y="25450"/>
                  </a:lnTo>
                  <a:lnTo>
                    <a:pt x="0" y="127279"/>
                  </a:lnTo>
                  <a:lnTo>
                    <a:pt x="2008" y="137162"/>
                  </a:lnTo>
                  <a:lnTo>
                    <a:pt x="7478" y="145259"/>
                  </a:lnTo>
                  <a:lnTo>
                    <a:pt x="15575" y="150732"/>
                  </a:lnTo>
                  <a:lnTo>
                    <a:pt x="25463" y="152742"/>
                  </a:lnTo>
                  <a:lnTo>
                    <a:pt x="1247406" y="152742"/>
                  </a:lnTo>
                  <a:lnTo>
                    <a:pt x="1257287" y="150732"/>
                  </a:lnTo>
                  <a:lnTo>
                    <a:pt x="1265380" y="145259"/>
                  </a:lnTo>
                  <a:lnTo>
                    <a:pt x="1270848" y="137162"/>
                  </a:lnTo>
                  <a:lnTo>
                    <a:pt x="1272857" y="127279"/>
                  </a:lnTo>
                  <a:lnTo>
                    <a:pt x="1272857" y="25450"/>
                  </a:lnTo>
                  <a:lnTo>
                    <a:pt x="1270848" y="15569"/>
                  </a:lnTo>
                  <a:lnTo>
                    <a:pt x="1265380" y="7477"/>
                  </a:lnTo>
                  <a:lnTo>
                    <a:pt x="1257287" y="2008"/>
                  </a:lnTo>
                  <a:lnTo>
                    <a:pt x="1247406" y="0"/>
                  </a:lnTo>
                  <a:close/>
                </a:path>
              </a:pathLst>
            </a:custGeom>
            <a:solidFill>
              <a:srgbClr val="3CAA14">
                <a:alpha val="8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1_SDGs未来探求ツアー">
              <a:extLst>
                <a:ext uri="{FF2B5EF4-FFF2-40B4-BE49-F238E27FC236}">
                  <a16:creationId xmlns:a16="http://schemas.microsoft.com/office/drawing/2014/main" id="{442AF17B-2406-4347-A231-F7E4049B49D3}"/>
                </a:ext>
              </a:extLst>
            </p:cNvPr>
            <p:cNvSpPr txBox="1"/>
            <p:nvPr/>
          </p:nvSpPr>
          <p:spPr>
            <a:xfrm>
              <a:off x="3501581" y="2575279"/>
              <a:ext cx="1260000" cy="188492"/>
            </a:xfrm>
            <a:prstGeom prst="roundRect">
              <a:avLst/>
            </a:prstGeom>
            <a:noFill/>
            <a:ln w="44450">
              <a:noFill/>
            </a:ln>
          </p:spPr>
          <p:txBody>
            <a:bodyPr wrap="square" lIns="18000" tIns="28800" rIns="18000" bIns="18000" rtlCol="0">
              <a:spAutoFit/>
            </a:bodyPr>
            <a:lstStyle/>
            <a:p>
              <a:pPr algn="ctr"/>
              <a:r>
                <a:rPr kumimoji="1" lang="en" altLang="ja-JP" sz="800" b="1" spc="50" dirty="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SDGs</a:t>
              </a:r>
              <a:r>
                <a:rPr kumimoji="1" lang="ja-JP" altLang="en-US" sz="800" b="1" spc="5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未来探究ツアー</a:t>
              </a:r>
            </a:p>
          </p:txBody>
        </p:sp>
      </p:grpSp>
      <p:sp>
        <p:nvSpPr>
          <p:cNvPr id="17" name="テーマNo.1">
            <a:extLst>
              <a:ext uri="{FF2B5EF4-FFF2-40B4-BE49-F238E27FC236}">
                <a16:creationId xmlns:a16="http://schemas.microsoft.com/office/drawing/2014/main" id="{2330834F-8A8F-4CB1-726C-D4C79E7EDDD8}"/>
              </a:ext>
            </a:extLst>
          </p:cNvPr>
          <p:cNvSpPr txBox="1"/>
          <p:nvPr/>
        </p:nvSpPr>
        <p:spPr>
          <a:xfrm>
            <a:off x="2934736" y="2393305"/>
            <a:ext cx="6330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altLang="ja-JP" sz="6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584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+mn-ea"/>
                <a:cs typeface="Yu Gothic Pr6N B"/>
              </a:rPr>
              <a:t>1</a:t>
            </a:r>
            <a:endParaRPr lang="ja-JP" altLang="en-US" sz="60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584"/>
              </a:solidFill>
              <a:effectLst>
                <a:outerShdw dist="38100" dir="2700000" algn="tl" rotWithShape="0">
                  <a:prstClr val="black"/>
                </a:outerShdw>
              </a:effectLst>
              <a:latin typeface="+mn-ea"/>
              <a:cs typeface="Yu Gothic Pr6N B"/>
            </a:endParaRPr>
          </a:p>
        </p:txBody>
      </p:sp>
      <p:pic>
        <p:nvPicPr>
          <p:cNvPr id="108" name="左_男の子_イラスト">
            <a:extLst>
              <a:ext uri="{FF2B5EF4-FFF2-40B4-BE49-F238E27FC236}">
                <a16:creationId xmlns:a16="http://schemas.microsoft.com/office/drawing/2014/main" id="{6B45D56B-41E7-3C42-C801-645DFD7666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3360" y="6215256"/>
            <a:ext cx="482600" cy="901700"/>
          </a:xfrm>
          <a:prstGeom prst="rect">
            <a:avLst/>
          </a:prstGeom>
        </p:spPr>
      </p:pic>
      <p:grpSp>
        <p:nvGrpSpPr>
          <p:cNvPr id="131" name="左_男の子_吹き出し">
            <a:extLst>
              <a:ext uri="{FF2B5EF4-FFF2-40B4-BE49-F238E27FC236}">
                <a16:creationId xmlns:a16="http://schemas.microsoft.com/office/drawing/2014/main" id="{F0464EC1-486C-319D-7632-00DBCF6E9B75}"/>
              </a:ext>
            </a:extLst>
          </p:cNvPr>
          <p:cNvGrpSpPr/>
          <p:nvPr/>
        </p:nvGrpSpPr>
        <p:grpSpPr>
          <a:xfrm>
            <a:off x="391375" y="5843090"/>
            <a:ext cx="794662" cy="298724"/>
            <a:chOff x="319367" y="5165451"/>
            <a:chExt cx="794662" cy="298724"/>
          </a:xfrm>
        </p:grpSpPr>
        <p:cxnSp>
          <p:nvCxnSpPr>
            <p:cNvPr id="113" name="吹き出し線_左">
              <a:extLst>
                <a:ext uri="{FF2B5EF4-FFF2-40B4-BE49-F238E27FC236}">
                  <a16:creationId xmlns:a16="http://schemas.microsoft.com/office/drawing/2014/main" id="{F95DA1C5-E643-B0C6-D2F2-2A2811A4B385}"/>
                </a:ext>
              </a:extLst>
            </p:cNvPr>
            <p:cNvCxnSpPr>
              <a:cxnSpLocks/>
            </p:cNvCxnSpPr>
            <p:nvPr/>
          </p:nvCxnSpPr>
          <p:spPr>
            <a:xfrm>
              <a:off x="362814" y="5286369"/>
              <a:ext cx="90674" cy="177805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左_男の子_セリフ">
              <a:extLst>
                <a:ext uri="{FF2B5EF4-FFF2-40B4-BE49-F238E27FC236}">
                  <a16:creationId xmlns:a16="http://schemas.microsoft.com/office/drawing/2014/main" id="{C6497F69-98D7-2785-8711-564F8617F40A}"/>
                </a:ext>
              </a:extLst>
            </p:cNvPr>
            <p:cNvSpPr txBox="1"/>
            <p:nvPr/>
          </p:nvSpPr>
          <p:spPr>
            <a:xfrm>
              <a:off x="319367" y="5165451"/>
              <a:ext cx="794662" cy="27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kumimoji="1" lang="ja-JP" altLang="en-US" sz="500">
                  <a:latin typeface="Yu Gothic Medium" panose="020B0400000000000000" pitchFamily="34" charset="-128"/>
                  <a:ea typeface="Yu Gothic Medium" panose="020B0400000000000000" pitchFamily="34" charset="-128"/>
                </a:rPr>
                <a:t>カーボン</a:t>
              </a:r>
              <a:endParaRPr kumimoji="1" lang="en-US" altLang="ja-JP" sz="500" dirty="0">
                <a:latin typeface="Yu Gothic Medium" panose="020B0400000000000000" pitchFamily="34" charset="-128"/>
                <a:ea typeface="Yu Gothic Medium" panose="020B0400000000000000" pitchFamily="34" charset="-128"/>
              </a:endParaRPr>
            </a:p>
            <a:p>
              <a:pPr algn="ctr">
                <a:spcBef>
                  <a:spcPts val="200"/>
                </a:spcBef>
              </a:pPr>
              <a:r>
                <a:rPr kumimoji="1" lang="ja-JP" altLang="en-US" sz="500">
                  <a:latin typeface="Yu Gothic Medium" panose="020B0400000000000000" pitchFamily="34" charset="-128"/>
                  <a:ea typeface="Yu Gothic Medium" panose="020B0400000000000000" pitchFamily="34" charset="-128"/>
                </a:rPr>
                <a:t>ニュートラルとは？</a:t>
              </a:r>
            </a:p>
          </p:txBody>
        </p:sp>
        <p:cxnSp>
          <p:nvCxnSpPr>
            <p:cNvPr id="117" name="吹き出し線_右">
              <a:extLst>
                <a:ext uri="{FF2B5EF4-FFF2-40B4-BE49-F238E27FC236}">
                  <a16:creationId xmlns:a16="http://schemas.microsoft.com/office/drawing/2014/main" id="{0F508504-DD90-5499-80BF-D0F3852005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0191" y="5286370"/>
              <a:ext cx="94509" cy="177805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中央_男の子_イラスト">
            <a:extLst>
              <a:ext uri="{FF2B5EF4-FFF2-40B4-BE49-F238E27FC236}">
                <a16:creationId xmlns:a16="http://schemas.microsoft.com/office/drawing/2014/main" id="{7575BDD8-16B4-37F6-6C1D-B3C76A1AB7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1450" y="6153722"/>
            <a:ext cx="825500" cy="939800"/>
          </a:xfrm>
          <a:prstGeom prst="rect">
            <a:avLst/>
          </a:prstGeom>
        </p:spPr>
      </p:pic>
      <p:grpSp>
        <p:nvGrpSpPr>
          <p:cNvPr id="130" name="中央_男の子_吹き出し">
            <a:extLst>
              <a:ext uri="{FF2B5EF4-FFF2-40B4-BE49-F238E27FC236}">
                <a16:creationId xmlns:a16="http://schemas.microsoft.com/office/drawing/2014/main" id="{4C137AD9-FA65-FC57-D2FA-ABE16141981A}"/>
              </a:ext>
            </a:extLst>
          </p:cNvPr>
          <p:cNvGrpSpPr/>
          <p:nvPr/>
        </p:nvGrpSpPr>
        <p:grpSpPr>
          <a:xfrm>
            <a:off x="1238234" y="5817940"/>
            <a:ext cx="794662" cy="271869"/>
            <a:chOff x="1166226" y="5137310"/>
            <a:chExt cx="794662" cy="271869"/>
          </a:xfrm>
        </p:grpSpPr>
        <p:cxnSp>
          <p:nvCxnSpPr>
            <p:cNvPr id="124" name="吹き出し線_左">
              <a:extLst>
                <a:ext uri="{FF2B5EF4-FFF2-40B4-BE49-F238E27FC236}">
                  <a16:creationId xmlns:a16="http://schemas.microsoft.com/office/drawing/2014/main" id="{D42E51AD-FDCF-5A19-8596-B01AC2161BF4}"/>
                </a:ext>
              </a:extLst>
            </p:cNvPr>
            <p:cNvCxnSpPr>
              <a:cxnSpLocks/>
            </p:cNvCxnSpPr>
            <p:nvPr/>
          </p:nvCxnSpPr>
          <p:spPr>
            <a:xfrm>
              <a:off x="1261051" y="5200069"/>
              <a:ext cx="90674" cy="177805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中央_男の子_セリフ">
              <a:extLst>
                <a:ext uri="{FF2B5EF4-FFF2-40B4-BE49-F238E27FC236}">
                  <a16:creationId xmlns:a16="http://schemas.microsoft.com/office/drawing/2014/main" id="{F3AE2589-A6BA-7391-EF0D-94A5DE3A900A}"/>
                </a:ext>
              </a:extLst>
            </p:cNvPr>
            <p:cNvSpPr txBox="1"/>
            <p:nvPr/>
          </p:nvSpPr>
          <p:spPr>
            <a:xfrm>
              <a:off x="1166226" y="5137310"/>
              <a:ext cx="794662" cy="27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kumimoji="1" lang="ja-JP" altLang="en-US" sz="500">
                  <a:latin typeface="Yu Gothic Medium" panose="020B0400000000000000" pitchFamily="34" charset="-128"/>
                  <a:ea typeface="Yu Gothic Medium" panose="020B0400000000000000" pitchFamily="34" charset="-128"/>
                </a:rPr>
                <a:t>未来のヒーローに</a:t>
              </a:r>
              <a:endParaRPr kumimoji="1" lang="en-US" altLang="ja-JP" sz="500" dirty="0">
                <a:latin typeface="Yu Gothic Medium" panose="020B0400000000000000" pitchFamily="34" charset="-128"/>
                <a:ea typeface="Yu Gothic Medium" panose="020B0400000000000000" pitchFamily="34" charset="-128"/>
              </a:endParaRPr>
            </a:p>
            <a:p>
              <a:pPr algn="ctr">
                <a:spcBef>
                  <a:spcPts val="200"/>
                </a:spcBef>
              </a:pPr>
              <a:r>
                <a:rPr kumimoji="1" lang="ja-JP" altLang="en-US" sz="500">
                  <a:latin typeface="Yu Gothic Medium" panose="020B0400000000000000" pitchFamily="34" charset="-128"/>
                  <a:ea typeface="Yu Gothic Medium" panose="020B0400000000000000" pitchFamily="34" charset="-128"/>
                </a:rPr>
                <a:t>俺はなる！</a:t>
              </a:r>
            </a:p>
          </p:txBody>
        </p:sp>
        <p:cxnSp>
          <p:nvCxnSpPr>
            <p:cNvPr id="123" name="吹き出し線_右">
              <a:extLst>
                <a:ext uri="{FF2B5EF4-FFF2-40B4-BE49-F238E27FC236}">
                  <a16:creationId xmlns:a16="http://schemas.microsoft.com/office/drawing/2014/main" id="{72E2EAD1-4BB9-815F-0C39-DE7EE84C8B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93828" y="5208070"/>
              <a:ext cx="94509" cy="177805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0" name="右_女の子_イラスト">
            <a:extLst>
              <a:ext uri="{FF2B5EF4-FFF2-40B4-BE49-F238E27FC236}">
                <a16:creationId xmlns:a16="http://schemas.microsoft.com/office/drawing/2014/main" id="{FC04A57D-3EC3-1A47-28D2-B137B5B14D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52266" y="6201861"/>
            <a:ext cx="520700" cy="889000"/>
          </a:xfrm>
          <a:prstGeom prst="rect">
            <a:avLst/>
          </a:prstGeom>
        </p:spPr>
      </p:pic>
      <p:grpSp>
        <p:nvGrpSpPr>
          <p:cNvPr id="129" name="右_女の子_吹き出し">
            <a:extLst>
              <a:ext uri="{FF2B5EF4-FFF2-40B4-BE49-F238E27FC236}">
                <a16:creationId xmlns:a16="http://schemas.microsoft.com/office/drawing/2014/main" id="{25C412CC-4BB7-BE1F-20D8-E86EE93C51DA}"/>
              </a:ext>
            </a:extLst>
          </p:cNvPr>
          <p:cNvGrpSpPr/>
          <p:nvPr/>
        </p:nvGrpSpPr>
        <p:grpSpPr>
          <a:xfrm>
            <a:off x="2030964" y="5845767"/>
            <a:ext cx="794662" cy="271869"/>
            <a:chOff x="1889501" y="5170852"/>
            <a:chExt cx="794662" cy="271869"/>
          </a:xfrm>
        </p:grpSpPr>
        <p:cxnSp>
          <p:nvCxnSpPr>
            <p:cNvPr id="125" name="吹き出し線_左">
              <a:extLst>
                <a:ext uri="{FF2B5EF4-FFF2-40B4-BE49-F238E27FC236}">
                  <a16:creationId xmlns:a16="http://schemas.microsoft.com/office/drawing/2014/main" id="{B456E231-4A15-06E1-423B-874E3F1DD41B}"/>
                </a:ext>
              </a:extLst>
            </p:cNvPr>
            <p:cNvCxnSpPr>
              <a:cxnSpLocks/>
            </p:cNvCxnSpPr>
            <p:nvPr/>
          </p:nvCxnSpPr>
          <p:spPr>
            <a:xfrm>
              <a:off x="2017077" y="5221192"/>
              <a:ext cx="90674" cy="177805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右_女の子_セリフ">
              <a:extLst>
                <a:ext uri="{FF2B5EF4-FFF2-40B4-BE49-F238E27FC236}">
                  <a16:creationId xmlns:a16="http://schemas.microsoft.com/office/drawing/2014/main" id="{BC1AAA79-5F2E-3329-C798-3D2389E05940}"/>
                </a:ext>
              </a:extLst>
            </p:cNvPr>
            <p:cNvSpPr txBox="1"/>
            <p:nvPr/>
          </p:nvSpPr>
          <p:spPr>
            <a:xfrm>
              <a:off x="1889501" y="5170852"/>
              <a:ext cx="794662" cy="27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kumimoji="1" lang="ja-JP" altLang="en-US" sz="500">
                  <a:latin typeface="Yu Gothic Medium" panose="020B0400000000000000" pitchFamily="34" charset="-128"/>
                  <a:ea typeface="Yu Gothic Medium" panose="020B0400000000000000" pitchFamily="34" charset="-128"/>
                </a:rPr>
                <a:t>最新技術って</a:t>
              </a:r>
              <a:endParaRPr kumimoji="1" lang="en-US" altLang="ja-JP" sz="500" dirty="0">
                <a:latin typeface="Yu Gothic Medium" panose="020B0400000000000000" pitchFamily="34" charset="-128"/>
                <a:ea typeface="Yu Gothic Medium" panose="020B0400000000000000" pitchFamily="34" charset="-128"/>
              </a:endParaRPr>
            </a:p>
            <a:p>
              <a:pPr algn="ctr">
                <a:spcBef>
                  <a:spcPts val="200"/>
                </a:spcBef>
              </a:pPr>
              <a:r>
                <a:rPr kumimoji="1" lang="ja-JP" altLang="en-US" sz="500">
                  <a:latin typeface="Yu Gothic Medium" panose="020B0400000000000000" pitchFamily="34" charset="-128"/>
                  <a:ea typeface="Yu Gothic Medium" panose="020B0400000000000000" pitchFamily="34" charset="-128"/>
                </a:rPr>
                <a:t>すごいね！</a:t>
              </a:r>
            </a:p>
          </p:txBody>
        </p:sp>
        <p:cxnSp>
          <p:nvCxnSpPr>
            <p:cNvPr id="126" name="吹き出し線_右">
              <a:extLst>
                <a:ext uri="{FF2B5EF4-FFF2-40B4-BE49-F238E27FC236}">
                  <a16:creationId xmlns:a16="http://schemas.microsoft.com/office/drawing/2014/main" id="{D9560144-6294-2719-EDEE-AC3144E369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8198" y="5211648"/>
              <a:ext cx="94509" cy="177805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" name="6つのテーマで学ぼう！">
            <a:extLst>
              <a:ext uri="{FF2B5EF4-FFF2-40B4-BE49-F238E27FC236}">
                <a16:creationId xmlns:a16="http://schemas.microsoft.com/office/drawing/2014/main" id="{BD366882-8A89-BA18-7E00-C4BCBF28EC8A}"/>
              </a:ext>
            </a:extLst>
          </p:cNvPr>
          <p:cNvGrpSpPr/>
          <p:nvPr/>
        </p:nvGrpSpPr>
        <p:grpSpPr>
          <a:xfrm>
            <a:off x="292285" y="2486522"/>
            <a:ext cx="3314124" cy="3013278"/>
            <a:chOff x="400485" y="2563015"/>
            <a:chExt cx="2482049" cy="2256739"/>
          </a:xfrm>
        </p:grpSpPr>
        <p:sp>
          <p:nvSpPr>
            <p:cNvPr id="29" name="テーマで学ぼう">
              <a:extLst>
                <a:ext uri="{FF2B5EF4-FFF2-40B4-BE49-F238E27FC236}">
                  <a16:creationId xmlns:a16="http://schemas.microsoft.com/office/drawing/2014/main" id="{7F66BC40-F2F3-5998-F2B2-878BE20E4B52}"/>
                </a:ext>
              </a:extLst>
            </p:cNvPr>
            <p:cNvSpPr txBox="1"/>
            <p:nvPr/>
          </p:nvSpPr>
          <p:spPr>
            <a:xfrm>
              <a:off x="400485" y="3575035"/>
              <a:ext cx="2482049" cy="124471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r>
                <a:rPr lang="ja-JP" altLang="en-US" sz="5000" b="1" spc="-150">
                  <a:solidFill>
                    <a:srgbClr val="231F20"/>
                  </a:solidFill>
                  <a:latin typeface="Yu Gothic" panose="020B0400000000000000" pitchFamily="34" charset="-128"/>
                  <a:ea typeface="Yu Gothic" panose="020B0400000000000000" pitchFamily="34" charset="-128"/>
                  <a:cs typeface="Yu Gothic Pr6N B"/>
                </a:rPr>
                <a:t>テーマ</a:t>
              </a:r>
              <a:r>
                <a:rPr lang="ja-JP" altLang="en-US" sz="4200" b="1" spc="-150">
                  <a:solidFill>
                    <a:srgbClr val="231F20"/>
                  </a:solidFill>
                  <a:latin typeface="Yu Gothic" panose="020B0400000000000000" pitchFamily="34" charset="-128"/>
                  <a:ea typeface="Yu Gothic" panose="020B0400000000000000" pitchFamily="34" charset="-128"/>
                  <a:cs typeface="Yu Gothic Pr6N B"/>
                </a:rPr>
                <a:t>で</a:t>
              </a:r>
              <a:endParaRPr lang="en-US" altLang="ja-JP" sz="4200" b="1" spc="-150" dirty="0">
                <a:solidFill>
                  <a:srgbClr val="231F2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 Pr6N B"/>
              </a:endParaRPr>
            </a:p>
            <a:p>
              <a:r>
                <a:rPr lang="en-US" altLang="ja-JP" sz="5000" b="1" spc="-150" dirty="0">
                  <a:solidFill>
                    <a:srgbClr val="231F2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 </a:t>
              </a:r>
              <a:r>
                <a:rPr lang="ja-JP" altLang="en-US" sz="5000" b="1" spc="300">
                  <a:solidFill>
                    <a:srgbClr val="231F2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学</a:t>
              </a:r>
              <a:r>
                <a:rPr lang="ja-JP" altLang="en-US" sz="5000" b="1" spc="-300">
                  <a:solidFill>
                    <a:srgbClr val="231F2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ぼ</a:t>
              </a:r>
              <a:r>
                <a:rPr lang="ja-JP" altLang="en-US" sz="5000" b="1" kern="100" spc="-150">
                  <a:solidFill>
                    <a:srgbClr val="231F2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う</a:t>
              </a:r>
              <a:endParaRPr lang="ja-JP" altLang="en-US" sz="5000" b="1" spc="-150">
                <a:latin typeface="Yu Gothic" panose="020B0400000000000000" pitchFamily="34" charset="-128"/>
                <a:ea typeface="Yu Gothic" panose="020B0400000000000000" pitchFamily="34" charset="-128"/>
                <a:cs typeface="Yu Gothic Pr6N B"/>
              </a:endParaRPr>
            </a:p>
          </p:txBody>
        </p:sp>
        <p:sp>
          <p:nvSpPr>
            <p:cNvPr id="30" name="つの">
              <a:extLst>
                <a:ext uri="{FF2B5EF4-FFF2-40B4-BE49-F238E27FC236}">
                  <a16:creationId xmlns:a16="http://schemas.microsoft.com/office/drawing/2014/main" id="{E1F6A672-01D4-C702-1B53-FCCE7EB9DCD8}"/>
                </a:ext>
              </a:extLst>
            </p:cNvPr>
            <p:cNvSpPr txBox="1"/>
            <p:nvPr/>
          </p:nvSpPr>
          <p:spPr>
            <a:xfrm>
              <a:off x="1086260" y="2918285"/>
              <a:ext cx="1436293" cy="668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5200" b="1" spc="-45">
                  <a:solidFill>
                    <a:srgbClr val="231F20"/>
                  </a:solidFill>
                  <a:latin typeface="Yu Gothic" panose="020B0400000000000000" pitchFamily="34" charset="-128"/>
                  <a:ea typeface="Yu Gothic" panose="020B0400000000000000" pitchFamily="34" charset="-128"/>
                  <a:cs typeface="Yu Gothic Pr6N B"/>
                </a:rPr>
                <a:t>つの</a:t>
              </a:r>
              <a:endParaRPr lang="ja-JP" altLang="en-US" sz="5200" b="1">
                <a:latin typeface="Yu Gothic" panose="020B0400000000000000" pitchFamily="34" charset="-128"/>
                <a:ea typeface="Yu Gothic" panose="020B0400000000000000" pitchFamily="34" charset="-128"/>
                <a:cs typeface="Yu Gothic Pr6N B"/>
              </a:endParaRPr>
            </a:p>
          </p:txBody>
        </p:sp>
        <p:sp>
          <p:nvSpPr>
            <p:cNvPr id="31" name="6">
              <a:extLst>
                <a:ext uri="{FF2B5EF4-FFF2-40B4-BE49-F238E27FC236}">
                  <a16:creationId xmlns:a16="http://schemas.microsoft.com/office/drawing/2014/main" id="{64792149-AB6E-3D94-0E07-CB379186FCA1}"/>
                </a:ext>
              </a:extLst>
            </p:cNvPr>
            <p:cNvSpPr txBox="1"/>
            <p:nvPr/>
          </p:nvSpPr>
          <p:spPr>
            <a:xfrm>
              <a:off x="459578" y="2563015"/>
              <a:ext cx="791909" cy="1279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lang="en-US" altLang="ja-JP" sz="10500" b="1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584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latin typeface="Yu Gothic" panose="020B0400000000000000" pitchFamily="34" charset="-128"/>
                  <a:ea typeface="Yu Gothic" panose="020B0400000000000000" pitchFamily="34" charset="-128"/>
                  <a:cs typeface="Yu Gothic Pr6N B"/>
                </a:rPr>
                <a:t>6</a:t>
              </a:r>
              <a:endParaRPr lang="ja-JP" altLang="en-US" sz="105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584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  <a:cs typeface="Yu Gothic Pr6N B"/>
              </a:endParaRPr>
            </a:p>
          </p:txBody>
        </p:sp>
        <p:sp>
          <p:nvSpPr>
            <p:cNvPr id="137" name="！">
              <a:extLst>
                <a:ext uri="{FF2B5EF4-FFF2-40B4-BE49-F238E27FC236}">
                  <a16:creationId xmlns:a16="http://schemas.microsoft.com/office/drawing/2014/main" id="{E033E568-34BD-8E2F-0B16-031D27E3E7C2}"/>
                </a:ext>
              </a:extLst>
            </p:cNvPr>
            <p:cNvSpPr txBox="1"/>
            <p:nvPr/>
          </p:nvSpPr>
          <p:spPr>
            <a:xfrm rot="840026">
              <a:off x="1892224" y="4165366"/>
              <a:ext cx="313425" cy="6454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r>
                <a:rPr lang="en-US" altLang="ja-JP" sz="5000" b="1" spc="-150" dirty="0">
                  <a:solidFill>
                    <a:srgbClr val="231F20"/>
                  </a:solidFill>
                  <a:latin typeface="+mn-ea"/>
                  <a:cs typeface="Yu Gothic Pr6N B"/>
                </a:rPr>
                <a:t>!</a:t>
              </a:r>
              <a:endParaRPr lang="ja-JP" altLang="en-US" sz="5000" i="1" spc="-150">
                <a:latin typeface="+mn-ea"/>
                <a:cs typeface="Yu Gothic Pr6N B"/>
              </a:endParaRPr>
            </a:p>
          </p:txBody>
        </p:sp>
      </p:grpSp>
      <p:grpSp>
        <p:nvGrpSpPr>
          <p:cNvPr id="172" name="調べる！_吹き出し">
            <a:extLst>
              <a:ext uri="{FF2B5EF4-FFF2-40B4-BE49-F238E27FC236}">
                <a16:creationId xmlns:a16="http://schemas.microsoft.com/office/drawing/2014/main" id="{03C4DF0E-A100-8640-4C2E-73A69A3A712B}"/>
              </a:ext>
            </a:extLst>
          </p:cNvPr>
          <p:cNvGrpSpPr/>
          <p:nvPr/>
        </p:nvGrpSpPr>
        <p:grpSpPr>
          <a:xfrm>
            <a:off x="333244" y="2155205"/>
            <a:ext cx="917246" cy="432627"/>
            <a:chOff x="333244" y="2230353"/>
            <a:chExt cx="917246" cy="432627"/>
          </a:xfrm>
        </p:grpSpPr>
        <p:sp>
          <p:nvSpPr>
            <p:cNvPr id="160" name="吹き出し線">
              <a:extLst>
                <a:ext uri="{FF2B5EF4-FFF2-40B4-BE49-F238E27FC236}">
                  <a16:creationId xmlns:a16="http://schemas.microsoft.com/office/drawing/2014/main" id="{ABB4E808-33EC-AA30-69FC-48A8F7C91CE2}"/>
                </a:ext>
              </a:extLst>
            </p:cNvPr>
            <p:cNvSpPr/>
            <p:nvPr/>
          </p:nvSpPr>
          <p:spPr>
            <a:xfrm>
              <a:off x="427515" y="2411520"/>
              <a:ext cx="701886" cy="251460"/>
            </a:xfrm>
            <a:custGeom>
              <a:avLst/>
              <a:gdLst/>
              <a:ahLst/>
              <a:cxnLst/>
              <a:rect l="l" t="t" r="r" b="b"/>
              <a:pathLst>
                <a:path w="603250" h="251460">
                  <a:moveTo>
                    <a:pt x="0" y="159689"/>
                  </a:moveTo>
                  <a:lnTo>
                    <a:pt x="38650" y="195328"/>
                  </a:lnTo>
                  <a:lnTo>
                    <a:pt x="73010" y="212242"/>
                  </a:lnTo>
                  <a:lnTo>
                    <a:pt x="116006" y="223502"/>
                  </a:lnTo>
                  <a:lnTo>
                    <a:pt x="166598" y="225321"/>
                  </a:lnTo>
                  <a:lnTo>
                    <a:pt x="223746" y="213910"/>
                  </a:lnTo>
                  <a:lnTo>
                    <a:pt x="286410" y="185483"/>
                  </a:lnTo>
                  <a:lnTo>
                    <a:pt x="300637" y="207633"/>
                  </a:lnTo>
                  <a:lnTo>
                    <a:pt x="313723" y="228800"/>
                  </a:lnTo>
                  <a:lnTo>
                    <a:pt x="323306" y="244665"/>
                  </a:lnTo>
                  <a:lnTo>
                    <a:pt x="327025" y="250913"/>
                  </a:lnTo>
                  <a:lnTo>
                    <a:pt x="334619" y="178689"/>
                  </a:lnTo>
                  <a:lnTo>
                    <a:pt x="378055" y="179280"/>
                  </a:lnTo>
                  <a:lnTo>
                    <a:pt x="422731" y="170478"/>
                  </a:lnTo>
                  <a:lnTo>
                    <a:pt x="466614" y="153703"/>
                  </a:lnTo>
                  <a:lnTo>
                    <a:pt x="507674" y="130378"/>
                  </a:lnTo>
                  <a:lnTo>
                    <a:pt x="543878" y="101923"/>
                  </a:lnTo>
                  <a:lnTo>
                    <a:pt x="573194" y="69761"/>
                  </a:lnTo>
                  <a:lnTo>
                    <a:pt x="593589" y="35312"/>
                  </a:lnTo>
                  <a:lnTo>
                    <a:pt x="603034" y="0"/>
                  </a:lnTo>
                </a:path>
              </a:pathLst>
            </a:custGeom>
            <a:ln w="8978">
              <a:solidFill>
                <a:srgbClr val="22AA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調べる！">
              <a:extLst>
                <a:ext uri="{FF2B5EF4-FFF2-40B4-BE49-F238E27FC236}">
                  <a16:creationId xmlns:a16="http://schemas.microsoft.com/office/drawing/2014/main" id="{96222C2D-91D6-D3EA-F72C-4F405766EE7E}"/>
                </a:ext>
              </a:extLst>
            </p:cNvPr>
            <p:cNvSpPr txBox="1"/>
            <p:nvPr/>
          </p:nvSpPr>
          <p:spPr>
            <a:xfrm rot="20844600">
              <a:off x="333244" y="2230353"/>
              <a:ext cx="9172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b="1">
                  <a:solidFill>
                    <a:srgbClr val="22AA28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調</a:t>
              </a:r>
              <a:r>
                <a:rPr kumimoji="1" lang="ja-JP" altLang="en-US" sz="1200" b="1">
                  <a:solidFill>
                    <a:srgbClr val="22AA28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べ</a:t>
              </a:r>
              <a:r>
                <a:rPr kumimoji="1" lang="ja-JP" altLang="en-US" sz="1200" b="1" spc="-300">
                  <a:solidFill>
                    <a:srgbClr val="22AA28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る</a:t>
              </a:r>
              <a:r>
                <a:rPr kumimoji="1" lang="ja-JP" altLang="en-US" sz="1200" b="1">
                  <a:solidFill>
                    <a:srgbClr val="22AA28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！</a:t>
              </a:r>
            </a:p>
          </p:txBody>
        </p:sp>
      </p:grpSp>
      <p:grpSp>
        <p:nvGrpSpPr>
          <p:cNvPr id="173" name="体感する！_吹き出し">
            <a:extLst>
              <a:ext uri="{FF2B5EF4-FFF2-40B4-BE49-F238E27FC236}">
                <a16:creationId xmlns:a16="http://schemas.microsoft.com/office/drawing/2014/main" id="{90751D28-85C2-54CC-797B-27B81F263ED4}"/>
              </a:ext>
            </a:extLst>
          </p:cNvPr>
          <p:cNvGrpSpPr/>
          <p:nvPr/>
        </p:nvGrpSpPr>
        <p:grpSpPr>
          <a:xfrm>
            <a:off x="1122068" y="2081104"/>
            <a:ext cx="1107046" cy="448908"/>
            <a:chOff x="1082042" y="2150325"/>
            <a:chExt cx="1107046" cy="448908"/>
          </a:xfrm>
        </p:grpSpPr>
        <p:sp>
          <p:nvSpPr>
            <p:cNvPr id="162" name="吹き出し線">
              <a:extLst>
                <a:ext uri="{FF2B5EF4-FFF2-40B4-BE49-F238E27FC236}">
                  <a16:creationId xmlns:a16="http://schemas.microsoft.com/office/drawing/2014/main" id="{E8AC4FFB-9D1B-01E9-E0B5-F090CC0A9A6B}"/>
                </a:ext>
              </a:extLst>
            </p:cNvPr>
            <p:cNvSpPr/>
            <p:nvPr/>
          </p:nvSpPr>
          <p:spPr>
            <a:xfrm>
              <a:off x="1161058" y="2403018"/>
              <a:ext cx="892111" cy="196215"/>
            </a:xfrm>
            <a:custGeom>
              <a:avLst/>
              <a:gdLst/>
              <a:ahLst/>
              <a:cxnLst/>
              <a:rect l="l" t="t" r="r" b="b"/>
              <a:pathLst>
                <a:path w="781685" h="196214">
                  <a:moveTo>
                    <a:pt x="0" y="10553"/>
                  </a:moveTo>
                  <a:lnTo>
                    <a:pt x="23031" y="45169"/>
                  </a:lnTo>
                  <a:lnTo>
                    <a:pt x="78822" y="93177"/>
                  </a:lnTo>
                  <a:lnTo>
                    <a:pt x="117315" y="115070"/>
                  </a:lnTo>
                  <a:lnTo>
                    <a:pt x="161973" y="131750"/>
                  </a:lnTo>
                  <a:lnTo>
                    <a:pt x="212121" y="140364"/>
                  </a:lnTo>
                  <a:lnTo>
                    <a:pt x="267084" y="138060"/>
                  </a:lnTo>
                  <a:lnTo>
                    <a:pt x="326186" y="121983"/>
                  </a:lnTo>
                  <a:lnTo>
                    <a:pt x="334172" y="147065"/>
                  </a:lnTo>
                  <a:lnTo>
                    <a:pt x="341315" y="170905"/>
                  </a:lnTo>
                  <a:lnTo>
                    <a:pt x="346453" y="188718"/>
                  </a:lnTo>
                  <a:lnTo>
                    <a:pt x="348424" y="195719"/>
                  </a:lnTo>
                  <a:lnTo>
                    <a:pt x="374510" y="127939"/>
                  </a:lnTo>
                  <a:lnTo>
                    <a:pt x="428779" y="139228"/>
                  </a:lnTo>
                  <a:lnTo>
                    <a:pt x="482406" y="142625"/>
                  </a:lnTo>
                  <a:lnTo>
                    <a:pt x="534497" y="139083"/>
                  </a:lnTo>
                  <a:lnTo>
                    <a:pt x="584161" y="129554"/>
                  </a:lnTo>
                  <a:lnTo>
                    <a:pt x="630504" y="114990"/>
                  </a:lnTo>
                  <a:lnTo>
                    <a:pt x="672633" y="96345"/>
                  </a:lnTo>
                  <a:lnTo>
                    <a:pt x="709655" y="74571"/>
                  </a:lnTo>
                  <a:lnTo>
                    <a:pt x="740677" y="50620"/>
                  </a:lnTo>
                  <a:lnTo>
                    <a:pt x="764807" y="25445"/>
                  </a:lnTo>
                  <a:lnTo>
                    <a:pt x="781151" y="0"/>
                  </a:lnTo>
                </a:path>
              </a:pathLst>
            </a:custGeom>
            <a:ln w="8978">
              <a:solidFill>
                <a:srgbClr val="22AA28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0" name="体感する！">
              <a:extLst>
                <a:ext uri="{FF2B5EF4-FFF2-40B4-BE49-F238E27FC236}">
                  <a16:creationId xmlns:a16="http://schemas.microsoft.com/office/drawing/2014/main" id="{349FF431-5C0F-A25F-1C25-2DF998015CE7}"/>
                </a:ext>
              </a:extLst>
            </p:cNvPr>
            <p:cNvSpPr txBox="1"/>
            <p:nvPr/>
          </p:nvSpPr>
          <p:spPr>
            <a:xfrm>
              <a:off x="1082042" y="2150325"/>
              <a:ext cx="11070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b="1">
                  <a:solidFill>
                    <a:srgbClr val="22AA28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体感</a:t>
              </a:r>
              <a:r>
                <a:rPr kumimoji="1" lang="ja-JP" altLang="en-US" sz="1200" b="1">
                  <a:solidFill>
                    <a:srgbClr val="22AA28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す</a:t>
              </a:r>
              <a:r>
                <a:rPr kumimoji="1" lang="ja-JP" altLang="en-US" sz="1200" b="1" spc="-300">
                  <a:solidFill>
                    <a:srgbClr val="22AA28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る</a:t>
              </a:r>
              <a:r>
                <a:rPr kumimoji="1" lang="ja-JP" altLang="en-US" sz="1200" b="1">
                  <a:solidFill>
                    <a:srgbClr val="22AA28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！</a:t>
              </a:r>
            </a:p>
          </p:txBody>
        </p:sp>
      </p:grpSp>
      <p:grpSp>
        <p:nvGrpSpPr>
          <p:cNvPr id="174" name="考える！_吹き出し">
            <a:extLst>
              <a:ext uri="{FF2B5EF4-FFF2-40B4-BE49-F238E27FC236}">
                <a16:creationId xmlns:a16="http://schemas.microsoft.com/office/drawing/2014/main" id="{3D46FCC2-B425-AA12-4231-EFFED2B7B9CF}"/>
              </a:ext>
            </a:extLst>
          </p:cNvPr>
          <p:cNvGrpSpPr/>
          <p:nvPr/>
        </p:nvGrpSpPr>
        <p:grpSpPr>
          <a:xfrm>
            <a:off x="2071769" y="2262184"/>
            <a:ext cx="850980" cy="428917"/>
            <a:chOff x="2034393" y="2330327"/>
            <a:chExt cx="850980" cy="428917"/>
          </a:xfrm>
        </p:grpSpPr>
        <p:sp>
          <p:nvSpPr>
            <p:cNvPr id="161" name="吹き出し線">
              <a:extLst>
                <a:ext uri="{FF2B5EF4-FFF2-40B4-BE49-F238E27FC236}">
                  <a16:creationId xmlns:a16="http://schemas.microsoft.com/office/drawing/2014/main" id="{88B968ED-130C-9EA5-AACE-3C9BE3ABDBAC}"/>
                </a:ext>
              </a:extLst>
            </p:cNvPr>
            <p:cNvSpPr/>
            <p:nvPr/>
          </p:nvSpPr>
          <p:spPr>
            <a:xfrm rot="269207">
              <a:off x="2081158" y="2510324"/>
              <a:ext cx="683022" cy="248920"/>
            </a:xfrm>
            <a:custGeom>
              <a:avLst/>
              <a:gdLst/>
              <a:ahLst/>
              <a:cxnLst/>
              <a:rect l="l" t="t" r="r" b="b"/>
              <a:pathLst>
                <a:path w="604520" h="248920">
                  <a:moveTo>
                    <a:pt x="604507" y="153987"/>
                  </a:moveTo>
                  <a:lnTo>
                    <a:pt x="566192" y="189989"/>
                  </a:lnTo>
                  <a:lnTo>
                    <a:pt x="531993" y="207227"/>
                  </a:lnTo>
                  <a:lnTo>
                    <a:pt x="489106" y="218894"/>
                  </a:lnTo>
                  <a:lnTo>
                    <a:pt x="438534" y="221191"/>
                  </a:lnTo>
                  <a:lnTo>
                    <a:pt x="381281" y="210321"/>
                  </a:lnTo>
                  <a:lnTo>
                    <a:pt x="318350" y="182486"/>
                  </a:lnTo>
                  <a:lnTo>
                    <a:pt x="304333" y="204770"/>
                  </a:lnTo>
                  <a:lnTo>
                    <a:pt x="291449" y="226060"/>
                  </a:lnTo>
                  <a:lnTo>
                    <a:pt x="282017" y="242015"/>
                  </a:lnTo>
                  <a:lnTo>
                    <a:pt x="278358" y="248297"/>
                  </a:lnTo>
                  <a:lnTo>
                    <a:pt x="270078" y="176149"/>
                  </a:lnTo>
                  <a:lnTo>
                    <a:pt x="226650" y="177149"/>
                  </a:lnTo>
                  <a:lnTo>
                    <a:pt x="181894" y="168769"/>
                  </a:lnTo>
                  <a:lnTo>
                    <a:pt x="137854" y="152410"/>
                  </a:lnTo>
                  <a:lnTo>
                    <a:pt x="96577" y="129474"/>
                  </a:lnTo>
                  <a:lnTo>
                    <a:pt x="60107" y="101364"/>
                  </a:lnTo>
                  <a:lnTo>
                    <a:pt x="30491" y="69480"/>
                  </a:lnTo>
                  <a:lnTo>
                    <a:pt x="9773" y="35224"/>
                  </a:lnTo>
                  <a:lnTo>
                    <a:pt x="0" y="0"/>
                  </a:lnTo>
                </a:path>
              </a:pathLst>
            </a:custGeom>
            <a:ln w="8978">
              <a:solidFill>
                <a:srgbClr val="22AA28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1" name="考える！">
              <a:extLst>
                <a:ext uri="{FF2B5EF4-FFF2-40B4-BE49-F238E27FC236}">
                  <a16:creationId xmlns:a16="http://schemas.microsoft.com/office/drawing/2014/main" id="{A5E7963B-7338-1E0B-800D-9CB392FC0540}"/>
                </a:ext>
              </a:extLst>
            </p:cNvPr>
            <p:cNvSpPr txBox="1"/>
            <p:nvPr/>
          </p:nvSpPr>
          <p:spPr>
            <a:xfrm rot="867990">
              <a:off x="2034393" y="2330327"/>
              <a:ext cx="8509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b="1">
                  <a:solidFill>
                    <a:srgbClr val="22AA28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考</a:t>
              </a:r>
              <a:r>
                <a:rPr kumimoji="1" lang="ja-JP" altLang="en-US" sz="1200" b="1">
                  <a:solidFill>
                    <a:srgbClr val="22AA28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え</a:t>
              </a:r>
              <a:r>
                <a:rPr kumimoji="1" lang="ja-JP" altLang="en-US" sz="1200" b="1" spc="-300">
                  <a:solidFill>
                    <a:srgbClr val="22AA28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る</a:t>
              </a:r>
              <a:r>
                <a:rPr kumimoji="1" lang="ja-JP" altLang="en-US" sz="1200" b="1">
                  <a:solidFill>
                    <a:srgbClr val="22AA28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！</a:t>
              </a:r>
            </a:p>
          </p:txBody>
        </p:sp>
      </p:grp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3393086D-D61B-5130-0E78-378AB095FDF7}"/>
              </a:ext>
            </a:extLst>
          </p:cNvPr>
          <p:cNvSpPr txBox="1"/>
          <p:nvPr/>
        </p:nvSpPr>
        <p:spPr>
          <a:xfrm>
            <a:off x="5561655" y="342446"/>
            <a:ext cx="48391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kumimoji="1" lang="ja-JP" altLang="en-US" sz="1400" b="1">
                <a:solidFill>
                  <a:srgbClr val="22AA28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自然や環境問題を考え</a:t>
            </a:r>
            <a:r>
              <a:rPr kumimoji="1" lang="ja-JP" altLang="en-US" sz="1400" b="1" spc="-300">
                <a:solidFill>
                  <a:srgbClr val="22AA28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、</a:t>
            </a:r>
            <a:r>
              <a:rPr kumimoji="1" lang="ja-JP" altLang="en-US" sz="1400" b="1">
                <a:solidFill>
                  <a:srgbClr val="22AA28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未来</a:t>
            </a:r>
            <a:r>
              <a:rPr kumimoji="1" lang="ja-JP" altLang="en-US" sz="1400" b="1" spc="-300">
                <a:solidFill>
                  <a:srgbClr val="22AA28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を</a:t>
            </a:r>
            <a:r>
              <a:rPr kumimoji="1" lang="ja-JP" altLang="en-US" sz="1400" b="1">
                <a:solidFill>
                  <a:srgbClr val="22AA28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「生きる力</a:t>
            </a:r>
            <a:r>
              <a:rPr kumimoji="1" lang="ja-JP" altLang="en-US" sz="1400" b="1" spc="-300">
                <a:solidFill>
                  <a:srgbClr val="22AA28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」</a:t>
            </a:r>
            <a:r>
              <a:rPr kumimoji="1" lang="ja-JP" altLang="en-US" sz="1400" b="1">
                <a:solidFill>
                  <a:srgbClr val="22AA28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の答えを探す</a:t>
            </a:r>
          </a:p>
          <a:p>
            <a:pPr algn="ctr">
              <a:spcBef>
                <a:spcPts val="600"/>
              </a:spcBef>
            </a:pPr>
            <a:r>
              <a:rPr kumimoji="1" lang="ja-JP" altLang="en-US" sz="1400" b="1">
                <a:solidFill>
                  <a:srgbClr val="22AA28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かながわ 未来発見 </a:t>
            </a:r>
            <a:r>
              <a:rPr kumimoji="1" lang="en-US" altLang="ja-JP" sz="1400" b="1" dirty="0">
                <a:solidFill>
                  <a:srgbClr val="22AA28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× </a:t>
            </a:r>
            <a:r>
              <a:rPr kumimoji="1" lang="ja-JP" altLang="en-US" sz="1400" b="1">
                <a:solidFill>
                  <a:srgbClr val="22AA28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探究学習プログラムのすすめ方</a:t>
            </a:r>
          </a:p>
        </p:txBody>
      </p:sp>
      <p:sp>
        <p:nvSpPr>
          <p:cNvPr id="186" name="事後学習_背景白">
            <a:extLst>
              <a:ext uri="{FF2B5EF4-FFF2-40B4-BE49-F238E27FC236}">
                <a16:creationId xmlns:a16="http://schemas.microsoft.com/office/drawing/2014/main" id="{599D4EA7-606D-1D0B-F69A-8898A8CF9D9A}"/>
              </a:ext>
            </a:extLst>
          </p:cNvPr>
          <p:cNvSpPr/>
          <p:nvPr/>
        </p:nvSpPr>
        <p:spPr>
          <a:xfrm>
            <a:off x="8945589" y="1174286"/>
            <a:ext cx="1400175" cy="891540"/>
          </a:xfrm>
          <a:custGeom>
            <a:avLst/>
            <a:gdLst/>
            <a:ahLst/>
            <a:cxnLst/>
            <a:rect l="l" t="t" r="r" b="b"/>
            <a:pathLst>
              <a:path w="1400175" h="891539">
                <a:moveTo>
                  <a:pt x="1273276" y="0"/>
                </a:moveTo>
                <a:lnTo>
                  <a:pt x="126860" y="0"/>
                </a:lnTo>
                <a:lnTo>
                  <a:pt x="77602" y="10009"/>
                </a:lnTo>
                <a:lnTo>
                  <a:pt x="37264" y="37264"/>
                </a:lnTo>
                <a:lnTo>
                  <a:pt x="10009" y="77602"/>
                </a:lnTo>
                <a:lnTo>
                  <a:pt x="0" y="126860"/>
                </a:lnTo>
                <a:lnTo>
                  <a:pt x="0" y="764133"/>
                </a:lnTo>
                <a:lnTo>
                  <a:pt x="10009" y="813391"/>
                </a:lnTo>
                <a:lnTo>
                  <a:pt x="37264" y="853728"/>
                </a:lnTo>
                <a:lnTo>
                  <a:pt x="77602" y="880983"/>
                </a:lnTo>
                <a:lnTo>
                  <a:pt x="126860" y="890993"/>
                </a:lnTo>
                <a:lnTo>
                  <a:pt x="1273276" y="890993"/>
                </a:lnTo>
                <a:lnTo>
                  <a:pt x="1322534" y="880983"/>
                </a:lnTo>
                <a:lnTo>
                  <a:pt x="1362871" y="853728"/>
                </a:lnTo>
                <a:lnTo>
                  <a:pt x="1390126" y="813391"/>
                </a:lnTo>
                <a:lnTo>
                  <a:pt x="1400136" y="764133"/>
                </a:lnTo>
                <a:lnTo>
                  <a:pt x="1400136" y="126860"/>
                </a:lnTo>
                <a:lnTo>
                  <a:pt x="1390126" y="77602"/>
                </a:lnTo>
                <a:lnTo>
                  <a:pt x="1362871" y="37264"/>
                </a:lnTo>
                <a:lnTo>
                  <a:pt x="1322534" y="10009"/>
                </a:lnTo>
                <a:lnTo>
                  <a:pt x="1273276" y="0"/>
                </a:lnTo>
                <a:close/>
              </a:path>
            </a:pathLst>
          </a:custGeom>
          <a:solidFill>
            <a:schemeClr val="bg1">
              <a:alpha val="79998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事後学習_背景帯">
            <a:extLst>
              <a:ext uri="{FF2B5EF4-FFF2-40B4-BE49-F238E27FC236}">
                <a16:creationId xmlns:a16="http://schemas.microsoft.com/office/drawing/2014/main" id="{A63282E4-E483-896C-F861-4A698E1E56BB}"/>
              </a:ext>
            </a:extLst>
          </p:cNvPr>
          <p:cNvSpPr/>
          <p:nvPr/>
        </p:nvSpPr>
        <p:spPr>
          <a:xfrm>
            <a:off x="9009228" y="1263644"/>
            <a:ext cx="1270635" cy="203835"/>
          </a:xfrm>
          <a:custGeom>
            <a:avLst/>
            <a:gdLst/>
            <a:ahLst/>
            <a:cxnLst/>
            <a:rect l="l" t="t" r="r" b="b"/>
            <a:pathLst>
              <a:path w="1270634" h="203835">
                <a:moveTo>
                  <a:pt x="1168336" y="0"/>
                </a:moveTo>
                <a:lnTo>
                  <a:pt x="101828" y="0"/>
                </a:lnTo>
                <a:lnTo>
                  <a:pt x="62289" y="8034"/>
                </a:lnTo>
                <a:lnTo>
                  <a:pt x="29911" y="29911"/>
                </a:lnTo>
                <a:lnTo>
                  <a:pt x="8034" y="62289"/>
                </a:lnTo>
                <a:lnTo>
                  <a:pt x="0" y="101828"/>
                </a:lnTo>
                <a:lnTo>
                  <a:pt x="8034" y="141367"/>
                </a:lnTo>
                <a:lnTo>
                  <a:pt x="29911" y="173745"/>
                </a:lnTo>
                <a:lnTo>
                  <a:pt x="62289" y="195622"/>
                </a:lnTo>
                <a:lnTo>
                  <a:pt x="101828" y="203657"/>
                </a:lnTo>
                <a:lnTo>
                  <a:pt x="1168336" y="203657"/>
                </a:lnTo>
                <a:lnTo>
                  <a:pt x="1207875" y="195622"/>
                </a:lnTo>
                <a:lnTo>
                  <a:pt x="1240253" y="173745"/>
                </a:lnTo>
                <a:lnTo>
                  <a:pt x="1262130" y="141367"/>
                </a:lnTo>
                <a:lnTo>
                  <a:pt x="1270165" y="101828"/>
                </a:lnTo>
                <a:lnTo>
                  <a:pt x="1262130" y="62289"/>
                </a:lnTo>
                <a:lnTo>
                  <a:pt x="1240253" y="29911"/>
                </a:lnTo>
                <a:lnTo>
                  <a:pt x="1207875" y="8034"/>
                </a:lnTo>
                <a:lnTo>
                  <a:pt x="1168336" y="0"/>
                </a:lnTo>
                <a:close/>
              </a:path>
            </a:pathLst>
          </a:custGeom>
          <a:solidFill>
            <a:srgbClr val="22A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考える！">
            <a:extLst>
              <a:ext uri="{FF2B5EF4-FFF2-40B4-BE49-F238E27FC236}">
                <a16:creationId xmlns:a16="http://schemas.microsoft.com/office/drawing/2014/main" id="{C70C898A-A65A-EB5E-B4E1-6206A047BA5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08572" y="1206861"/>
            <a:ext cx="393700" cy="228600"/>
          </a:xfrm>
          <a:prstGeom prst="rect">
            <a:avLst/>
          </a:prstGeom>
        </p:spPr>
      </p:pic>
      <p:sp>
        <p:nvSpPr>
          <p:cNvPr id="203" name="事後学習">
            <a:extLst>
              <a:ext uri="{FF2B5EF4-FFF2-40B4-BE49-F238E27FC236}">
                <a16:creationId xmlns:a16="http://schemas.microsoft.com/office/drawing/2014/main" id="{1BE1CCB4-A242-ED4B-9022-3EFAB6FBBDF7}"/>
              </a:ext>
            </a:extLst>
          </p:cNvPr>
          <p:cNvSpPr txBox="1"/>
          <p:nvPr/>
        </p:nvSpPr>
        <p:spPr>
          <a:xfrm>
            <a:off x="8975111" y="1250724"/>
            <a:ext cx="8674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❸</a:t>
            </a:r>
            <a:r>
              <a:rPr kumimoji="1" lang="ja-JP" altLang="en-US" sz="100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事後学習</a:t>
            </a:r>
          </a:p>
        </p:txBody>
      </p:sp>
      <p:sp>
        <p:nvSpPr>
          <p:cNvPr id="192" name="矢印三角2">
            <a:extLst>
              <a:ext uri="{FF2B5EF4-FFF2-40B4-BE49-F238E27FC236}">
                <a16:creationId xmlns:a16="http://schemas.microsoft.com/office/drawing/2014/main" id="{1A0BAE48-6CE1-785F-9FEE-263BC6912DF0}"/>
              </a:ext>
            </a:extLst>
          </p:cNvPr>
          <p:cNvSpPr/>
          <p:nvPr/>
        </p:nvSpPr>
        <p:spPr>
          <a:xfrm>
            <a:off x="8781779" y="1485602"/>
            <a:ext cx="84455" cy="226060"/>
          </a:xfrm>
          <a:custGeom>
            <a:avLst/>
            <a:gdLst/>
            <a:ahLst/>
            <a:cxnLst/>
            <a:rect l="l" t="t" r="r" b="b"/>
            <a:pathLst>
              <a:path w="84454" h="226060">
                <a:moveTo>
                  <a:pt x="0" y="0"/>
                </a:moveTo>
                <a:lnTo>
                  <a:pt x="0" y="225628"/>
                </a:lnTo>
                <a:lnTo>
                  <a:pt x="83845" y="112814"/>
                </a:lnTo>
                <a:lnTo>
                  <a:pt x="0" y="0"/>
                </a:lnTo>
                <a:close/>
              </a:path>
            </a:pathLst>
          </a:custGeom>
          <a:solidFill>
            <a:srgbClr val="22A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現地学習_背景白">
            <a:extLst>
              <a:ext uri="{FF2B5EF4-FFF2-40B4-BE49-F238E27FC236}">
                <a16:creationId xmlns:a16="http://schemas.microsoft.com/office/drawing/2014/main" id="{488C3422-DF35-9138-0165-44704D9A9BA3}"/>
              </a:ext>
            </a:extLst>
          </p:cNvPr>
          <p:cNvSpPr/>
          <p:nvPr/>
        </p:nvSpPr>
        <p:spPr>
          <a:xfrm>
            <a:off x="7278147" y="1174286"/>
            <a:ext cx="1400175" cy="891540"/>
          </a:xfrm>
          <a:custGeom>
            <a:avLst/>
            <a:gdLst/>
            <a:ahLst/>
            <a:cxnLst/>
            <a:rect l="l" t="t" r="r" b="b"/>
            <a:pathLst>
              <a:path w="1400175" h="891539">
                <a:moveTo>
                  <a:pt x="1273276" y="0"/>
                </a:moveTo>
                <a:lnTo>
                  <a:pt x="126860" y="0"/>
                </a:lnTo>
                <a:lnTo>
                  <a:pt x="77602" y="10009"/>
                </a:lnTo>
                <a:lnTo>
                  <a:pt x="37264" y="37264"/>
                </a:lnTo>
                <a:lnTo>
                  <a:pt x="10009" y="77602"/>
                </a:lnTo>
                <a:lnTo>
                  <a:pt x="0" y="126860"/>
                </a:lnTo>
                <a:lnTo>
                  <a:pt x="0" y="764133"/>
                </a:lnTo>
                <a:lnTo>
                  <a:pt x="10009" y="813391"/>
                </a:lnTo>
                <a:lnTo>
                  <a:pt x="37264" y="853728"/>
                </a:lnTo>
                <a:lnTo>
                  <a:pt x="77602" y="880983"/>
                </a:lnTo>
                <a:lnTo>
                  <a:pt x="126860" y="890993"/>
                </a:lnTo>
                <a:lnTo>
                  <a:pt x="1273276" y="890993"/>
                </a:lnTo>
                <a:lnTo>
                  <a:pt x="1322534" y="880983"/>
                </a:lnTo>
                <a:lnTo>
                  <a:pt x="1362871" y="853728"/>
                </a:lnTo>
                <a:lnTo>
                  <a:pt x="1390126" y="813391"/>
                </a:lnTo>
                <a:lnTo>
                  <a:pt x="1400136" y="764133"/>
                </a:lnTo>
                <a:lnTo>
                  <a:pt x="1400136" y="126860"/>
                </a:lnTo>
                <a:lnTo>
                  <a:pt x="1390126" y="77602"/>
                </a:lnTo>
                <a:lnTo>
                  <a:pt x="1362871" y="37264"/>
                </a:lnTo>
                <a:lnTo>
                  <a:pt x="1322534" y="10009"/>
                </a:lnTo>
                <a:lnTo>
                  <a:pt x="1273276" y="0"/>
                </a:lnTo>
                <a:close/>
              </a:path>
            </a:pathLst>
          </a:custGeom>
          <a:solidFill>
            <a:schemeClr val="bg1">
              <a:alpha val="79998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現地学習_背景帯">
            <a:extLst>
              <a:ext uri="{FF2B5EF4-FFF2-40B4-BE49-F238E27FC236}">
                <a16:creationId xmlns:a16="http://schemas.microsoft.com/office/drawing/2014/main" id="{2B2374C9-BD6E-D91D-C876-6579DC8D082C}"/>
              </a:ext>
            </a:extLst>
          </p:cNvPr>
          <p:cNvSpPr/>
          <p:nvPr/>
        </p:nvSpPr>
        <p:spPr>
          <a:xfrm>
            <a:off x="7341785" y="1263644"/>
            <a:ext cx="1270635" cy="203835"/>
          </a:xfrm>
          <a:custGeom>
            <a:avLst/>
            <a:gdLst/>
            <a:ahLst/>
            <a:cxnLst/>
            <a:rect l="l" t="t" r="r" b="b"/>
            <a:pathLst>
              <a:path w="1270635" h="203835">
                <a:moveTo>
                  <a:pt x="1168336" y="0"/>
                </a:moveTo>
                <a:lnTo>
                  <a:pt x="101828" y="0"/>
                </a:lnTo>
                <a:lnTo>
                  <a:pt x="62289" y="8034"/>
                </a:lnTo>
                <a:lnTo>
                  <a:pt x="29911" y="29911"/>
                </a:lnTo>
                <a:lnTo>
                  <a:pt x="8034" y="62289"/>
                </a:lnTo>
                <a:lnTo>
                  <a:pt x="0" y="101828"/>
                </a:lnTo>
                <a:lnTo>
                  <a:pt x="8034" y="141367"/>
                </a:lnTo>
                <a:lnTo>
                  <a:pt x="29911" y="173745"/>
                </a:lnTo>
                <a:lnTo>
                  <a:pt x="62289" y="195622"/>
                </a:lnTo>
                <a:lnTo>
                  <a:pt x="101828" y="203657"/>
                </a:lnTo>
                <a:lnTo>
                  <a:pt x="1168336" y="203657"/>
                </a:lnTo>
                <a:lnTo>
                  <a:pt x="1207875" y="195622"/>
                </a:lnTo>
                <a:lnTo>
                  <a:pt x="1240253" y="173745"/>
                </a:lnTo>
                <a:lnTo>
                  <a:pt x="1262130" y="141367"/>
                </a:lnTo>
                <a:lnTo>
                  <a:pt x="1270165" y="101828"/>
                </a:lnTo>
                <a:lnTo>
                  <a:pt x="1262130" y="62289"/>
                </a:lnTo>
                <a:lnTo>
                  <a:pt x="1240253" y="29911"/>
                </a:lnTo>
                <a:lnTo>
                  <a:pt x="1207875" y="8034"/>
                </a:lnTo>
                <a:lnTo>
                  <a:pt x="1168336" y="0"/>
                </a:lnTo>
                <a:close/>
              </a:path>
            </a:pathLst>
          </a:custGeom>
          <a:solidFill>
            <a:srgbClr val="22A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体感する！">
            <a:extLst>
              <a:ext uri="{FF2B5EF4-FFF2-40B4-BE49-F238E27FC236}">
                <a16:creationId xmlns:a16="http://schemas.microsoft.com/office/drawing/2014/main" id="{8CC54A66-4CA9-1837-379C-78095921F0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37304" y="1194161"/>
            <a:ext cx="419100" cy="241300"/>
          </a:xfrm>
          <a:prstGeom prst="rect">
            <a:avLst/>
          </a:prstGeom>
        </p:spPr>
      </p:pic>
      <p:sp>
        <p:nvSpPr>
          <p:cNvPr id="200" name="現地学習">
            <a:extLst>
              <a:ext uri="{FF2B5EF4-FFF2-40B4-BE49-F238E27FC236}">
                <a16:creationId xmlns:a16="http://schemas.microsoft.com/office/drawing/2014/main" id="{0E322661-D201-091A-9672-21EB71771297}"/>
              </a:ext>
            </a:extLst>
          </p:cNvPr>
          <p:cNvSpPr txBox="1"/>
          <p:nvPr/>
        </p:nvSpPr>
        <p:spPr>
          <a:xfrm>
            <a:off x="7302830" y="1250724"/>
            <a:ext cx="8674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❷</a:t>
            </a:r>
            <a:r>
              <a:rPr kumimoji="1" lang="ja-JP" altLang="en-US" sz="100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現地学習</a:t>
            </a:r>
          </a:p>
        </p:txBody>
      </p:sp>
      <p:sp>
        <p:nvSpPr>
          <p:cNvPr id="191" name="矢印三角1">
            <a:extLst>
              <a:ext uri="{FF2B5EF4-FFF2-40B4-BE49-F238E27FC236}">
                <a16:creationId xmlns:a16="http://schemas.microsoft.com/office/drawing/2014/main" id="{DA847D2A-36C3-3BFB-0AC6-759A7E7873BC}"/>
              </a:ext>
            </a:extLst>
          </p:cNvPr>
          <p:cNvSpPr/>
          <p:nvPr/>
        </p:nvSpPr>
        <p:spPr>
          <a:xfrm>
            <a:off x="7110818" y="1485602"/>
            <a:ext cx="84455" cy="226060"/>
          </a:xfrm>
          <a:custGeom>
            <a:avLst/>
            <a:gdLst/>
            <a:ahLst/>
            <a:cxnLst/>
            <a:rect l="l" t="t" r="r" b="b"/>
            <a:pathLst>
              <a:path w="84454" h="226060">
                <a:moveTo>
                  <a:pt x="0" y="0"/>
                </a:moveTo>
                <a:lnTo>
                  <a:pt x="0" y="225628"/>
                </a:lnTo>
                <a:lnTo>
                  <a:pt x="83845" y="112814"/>
                </a:lnTo>
                <a:lnTo>
                  <a:pt x="0" y="0"/>
                </a:lnTo>
                <a:close/>
              </a:path>
            </a:pathLst>
          </a:custGeom>
          <a:solidFill>
            <a:srgbClr val="22A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事前学習_背景白">
            <a:extLst>
              <a:ext uri="{FF2B5EF4-FFF2-40B4-BE49-F238E27FC236}">
                <a16:creationId xmlns:a16="http://schemas.microsoft.com/office/drawing/2014/main" id="{C05DB23C-67C6-5683-9361-20005DDF3EDA}"/>
              </a:ext>
            </a:extLst>
          </p:cNvPr>
          <p:cNvSpPr/>
          <p:nvPr/>
        </p:nvSpPr>
        <p:spPr>
          <a:xfrm>
            <a:off x="5610704" y="1174286"/>
            <a:ext cx="1400175" cy="891540"/>
          </a:xfrm>
          <a:custGeom>
            <a:avLst/>
            <a:gdLst/>
            <a:ahLst/>
            <a:cxnLst/>
            <a:rect l="l" t="t" r="r" b="b"/>
            <a:pathLst>
              <a:path w="1400175" h="891539">
                <a:moveTo>
                  <a:pt x="1273276" y="0"/>
                </a:moveTo>
                <a:lnTo>
                  <a:pt x="126860" y="0"/>
                </a:lnTo>
                <a:lnTo>
                  <a:pt x="77602" y="10009"/>
                </a:lnTo>
                <a:lnTo>
                  <a:pt x="37264" y="37264"/>
                </a:lnTo>
                <a:lnTo>
                  <a:pt x="10009" y="77602"/>
                </a:lnTo>
                <a:lnTo>
                  <a:pt x="0" y="126860"/>
                </a:lnTo>
                <a:lnTo>
                  <a:pt x="0" y="764133"/>
                </a:lnTo>
                <a:lnTo>
                  <a:pt x="10009" y="813391"/>
                </a:lnTo>
                <a:lnTo>
                  <a:pt x="37264" y="853728"/>
                </a:lnTo>
                <a:lnTo>
                  <a:pt x="77602" y="880983"/>
                </a:lnTo>
                <a:lnTo>
                  <a:pt x="126860" y="890993"/>
                </a:lnTo>
                <a:lnTo>
                  <a:pt x="1273276" y="890993"/>
                </a:lnTo>
                <a:lnTo>
                  <a:pt x="1322534" y="880983"/>
                </a:lnTo>
                <a:lnTo>
                  <a:pt x="1362871" y="853728"/>
                </a:lnTo>
                <a:lnTo>
                  <a:pt x="1390126" y="813391"/>
                </a:lnTo>
                <a:lnTo>
                  <a:pt x="1400136" y="764133"/>
                </a:lnTo>
                <a:lnTo>
                  <a:pt x="1400136" y="126860"/>
                </a:lnTo>
                <a:lnTo>
                  <a:pt x="1390126" y="77602"/>
                </a:lnTo>
                <a:lnTo>
                  <a:pt x="1362871" y="37264"/>
                </a:lnTo>
                <a:lnTo>
                  <a:pt x="1322534" y="10009"/>
                </a:lnTo>
                <a:lnTo>
                  <a:pt x="1273276" y="0"/>
                </a:lnTo>
                <a:close/>
              </a:path>
            </a:pathLst>
          </a:custGeom>
          <a:solidFill>
            <a:schemeClr val="bg1">
              <a:alpha val="79998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事前学習_背景帯">
            <a:extLst>
              <a:ext uri="{FF2B5EF4-FFF2-40B4-BE49-F238E27FC236}">
                <a16:creationId xmlns:a16="http://schemas.microsoft.com/office/drawing/2014/main" id="{60C9A4E6-0C79-E72E-824E-75CE6F8BE3E2}"/>
              </a:ext>
            </a:extLst>
          </p:cNvPr>
          <p:cNvSpPr/>
          <p:nvPr/>
        </p:nvSpPr>
        <p:spPr>
          <a:xfrm>
            <a:off x="5674343" y="1263644"/>
            <a:ext cx="1270635" cy="203835"/>
          </a:xfrm>
          <a:custGeom>
            <a:avLst/>
            <a:gdLst/>
            <a:ahLst/>
            <a:cxnLst/>
            <a:rect l="l" t="t" r="r" b="b"/>
            <a:pathLst>
              <a:path w="1270635" h="203835">
                <a:moveTo>
                  <a:pt x="1168336" y="0"/>
                </a:moveTo>
                <a:lnTo>
                  <a:pt x="101828" y="0"/>
                </a:lnTo>
                <a:lnTo>
                  <a:pt x="62289" y="8034"/>
                </a:lnTo>
                <a:lnTo>
                  <a:pt x="29911" y="29911"/>
                </a:lnTo>
                <a:lnTo>
                  <a:pt x="8034" y="62289"/>
                </a:lnTo>
                <a:lnTo>
                  <a:pt x="0" y="101828"/>
                </a:lnTo>
                <a:lnTo>
                  <a:pt x="8034" y="141367"/>
                </a:lnTo>
                <a:lnTo>
                  <a:pt x="29911" y="173745"/>
                </a:lnTo>
                <a:lnTo>
                  <a:pt x="62289" y="195622"/>
                </a:lnTo>
                <a:lnTo>
                  <a:pt x="101828" y="203657"/>
                </a:lnTo>
                <a:lnTo>
                  <a:pt x="1168336" y="203657"/>
                </a:lnTo>
                <a:lnTo>
                  <a:pt x="1207875" y="195622"/>
                </a:lnTo>
                <a:lnTo>
                  <a:pt x="1240253" y="173745"/>
                </a:lnTo>
                <a:lnTo>
                  <a:pt x="1262130" y="141367"/>
                </a:lnTo>
                <a:lnTo>
                  <a:pt x="1270165" y="101828"/>
                </a:lnTo>
                <a:lnTo>
                  <a:pt x="1262130" y="62289"/>
                </a:lnTo>
                <a:lnTo>
                  <a:pt x="1240253" y="29911"/>
                </a:lnTo>
                <a:lnTo>
                  <a:pt x="1207875" y="8034"/>
                </a:lnTo>
                <a:lnTo>
                  <a:pt x="1168336" y="0"/>
                </a:lnTo>
                <a:close/>
              </a:path>
            </a:pathLst>
          </a:custGeom>
          <a:solidFill>
            <a:srgbClr val="22A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調べる！">
            <a:extLst>
              <a:ext uri="{FF2B5EF4-FFF2-40B4-BE49-F238E27FC236}">
                <a16:creationId xmlns:a16="http://schemas.microsoft.com/office/drawing/2014/main" id="{BCD054E9-2F54-21FC-6808-D1362314EDF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41625" y="1194161"/>
            <a:ext cx="419100" cy="241300"/>
          </a:xfrm>
          <a:prstGeom prst="rect">
            <a:avLst/>
          </a:prstGeom>
        </p:spPr>
      </p:pic>
      <p:sp>
        <p:nvSpPr>
          <p:cNvPr id="193" name="事前学習">
            <a:extLst>
              <a:ext uri="{FF2B5EF4-FFF2-40B4-BE49-F238E27FC236}">
                <a16:creationId xmlns:a16="http://schemas.microsoft.com/office/drawing/2014/main" id="{DBE2B539-D1C7-5726-CDB5-0616744D89EB}"/>
              </a:ext>
            </a:extLst>
          </p:cNvPr>
          <p:cNvSpPr txBox="1"/>
          <p:nvPr/>
        </p:nvSpPr>
        <p:spPr>
          <a:xfrm>
            <a:off x="5630549" y="1250724"/>
            <a:ext cx="8674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❶</a:t>
            </a:r>
            <a:r>
              <a:rPr kumimoji="1" lang="ja-JP" altLang="en-US" sz="100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事前学習</a:t>
            </a:r>
          </a:p>
        </p:txBody>
      </p:sp>
      <p:cxnSp>
        <p:nvCxnSpPr>
          <p:cNvPr id="178" name="罫線">
            <a:extLst>
              <a:ext uri="{FF2B5EF4-FFF2-40B4-BE49-F238E27FC236}">
                <a16:creationId xmlns:a16="http://schemas.microsoft.com/office/drawing/2014/main" id="{7FF75A9E-EC83-31CB-75A6-792F1114EA1F}"/>
              </a:ext>
            </a:extLst>
          </p:cNvPr>
          <p:cNvCxnSpPr>
            <a:cxnSpLocks/>
          </p:cNvCxnSpPr>
          <p:nvPr/>
        </p:nvCxnSpPr>
        <p:spPr>
          <a:xfrm>
            <a:off x="5630549" y="1029091"/>
            <a:ext cx="4680000" cy="0"/>
          </a:xfrm>
          <a:prstGeom prst="line">
            <a:avLst/>
          </a:prstGeom>
          <a:ln w="6350">
            <a:solidFill>
              <a:srgbClr val="0A8B4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説明テキスト6">
            <a:extLst>
              <a:ext uri="{FF2B5EF4-FFF2-40B4-BE49-F238E27FC236}">
                <a16:creationId xmlns:a16="http://schemas.microsoft.com/office/drawing/2014/main" id="{9C1050C4-B2D9-51B5-0CCB-1A062DBED95E}"/>
              </a:ext>
            </a:extLst>
          </p:cNvPr>
          <p:cNvSpPr txBox="1"/>
          <p:nvPr/>
        </p:nvSpPr>
        <p:spPr>
          <a:xfrm>
            <a:off x="8345424" y="5724112"/>
            <a:ext cx="1692000" cy="1080000"/>
          </a:xfrm>
          <a:prstGeom prst="rect">
            <a:avLst/>
          </a:prstGeom>
          <a:noFill/>
        </p:spPr>
        <p:txBody>
          <a:bodyPr wrap="square" lIns="36000" rIns="36000" rtlCol="0">
            <a:noAutofit/>
          </a:bodyPr>
          <a:lstStyle/>
          <a:p>
            <a:pPr algn="just">
              <a:lnSpc>
                <a:spcPct val="110000"/>
              </a:lnSpc>
            </a:pP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地球には</a:t>
            </a:r>
            <a:r>
              <a:rPr kumimoji="1" lang="ja-JP" altLang="en-US" sz="800" spc="-300">
                <a:latin typeface="Yu Gothic" panose="020B0400000000000000" pitchFamily="34" charset="-128"/>
                <a:ea typeface="Yu Gothic" panose="020B0400000000000000" pitchFamily="34" charset="-128"/>
              </a:rPr>
              <a:t>、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私たち人間以外にもたくさんの生き物が暮らしているよね</a:t>
            </a:r>
            <a:r>
              <a:rPr kumimoji="1" lang="ja-JP" altLang="en-US" sz="800" spc="-300">
                <a:latin typeface="Yu Gothic" panose="020B0400000000000000" pitchFamily="34" charset="-128"/>
                <a:ea typeface="Yu Gothic" panose="020B0400000000000000" pitchFamily="34" charset="-128"/>
              </a:rPr>
              <a:t>。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絶滅危惧種や里山の保護活動を通して</a:t>
            </a:r>
            <a:r>
              <a:rPr kumimoji="1" lang="ja-JP" altLang="en-US" sz="800" spc="-300">
                <a:latin typeface="Yu Gothic" panose="020B0400000000000000" pitchFamily="34" charset="-128"/>
                <a:ea typeface="Yu Gothic" panose="020B0400000000000000" pitchFamily="34" charset="-128"/>
              </a:rPr>
              <a:t>、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生物多様性が私たちにもたらす恩恵を学んでみよう</a:t>
            </a:r>
            <a:r>
              <a:rPr kumimoji="1" lang="ja-JP" altLang="en-US" sz="800" spc="-300">
                <a:latin typeface="Yu Gothic" panose="020B0400000000000000" pitchFamily="34" charset="-128"/>
                <a:ea typeface="Yu Gothic" panose="020B0400000000000000" pitchFamily="34" charset="-128"/>
              </a:rPr>
              <a:t>。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地球の環境を守り</a:t>
            </a:r>
            <a:r>
              <a:rPr kumimoji="1" lang="ja-JP" altLang="en-US" sz="800" spc="-300">
                <a:latin typeface="Yu Gothic" panose="020B0400000000000000" pitchFamily="34" charset="-128"/>
                <a:ea typeface="Yu Gothic" panose="020B0400000000000000" pitchFamily="34" charset="-128"/>
              </a:rPr>
              <a:t>、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一緒に未来へ豊かな地球を残そう！</a:t>
            </a:r>
          </a:p>
          <a:p>
            <a:pPr algn="just">
              <a:lnSpc>
                <a:spcPct val="110000"/>
              </a:lnSpc>
            </a:pPr>
            <a:endParaRPr kumimoji="1" lang="ja-JP" altLang="en-US" sz="800" spc="-3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1" name="説明テキスト5">
            <a:extLst>
              <a:ext uri="{FF2B5EF4-FFF2-40B4-BE49-F238E27FC236}">
                <a16:creationId xmlns:a16="http://schemas.microsoft.com/office/drawing/2014/main" id="{6346408A-547E-0B92-5F3B-96F84A5F773B}"/>
              </a:ext>
            </a:extLst>
          </p:cNvPr>
          <p:cNvSpPr txBox="1"/>
          <p:nvPr/>
        </p:nvSpPr>
        <p:spPr>
          <a:xfrm>
            <a:off x="5829466" y="5724112"/>
            <a:ext cx="1692000" cy="1080000"/>
          </a:xfrm>
          <a:prstGeom prst="rect">
            <a:avLst/>
          </a:prstGeom>
          <a:noFill/>
        </p:spPr>
        <p:txBody>
          <a:bodyPr wrap="square" lIns="36000" rIns="36000" rtlCol="0">
            <a:noAutofit/>
          </a:bodyPr>
          <a:lstStyle/>
          <a:p>
            <a:pPr algn="just">
              <a:lnSpc>
                <a:spcPct val="110000"/>
              </a:lnSpc>
            </a:pP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世界では食べ物が足りない人がいる一方で、日本ではたくさんの食べ物が捨てられていて</a:t>
            </a:r>
            <a:r>
              <a:rPr kumimoji="1" lang="ja-JP" altLang="en-US" sz="800" spc="-300">
                <a:latin typeface="Yu Gothic" panose="020B0400000000000000" pitchFamily="34" charset="-128"/>
                <a:ea typeface="Yu Gothic" panose="020B0400000000000000" pitchFamily="34" charset="-128"/>
              </a:rPr>
              <a:t>、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地球環境や経済</a:t>
            </a:r>
            <a:r>
              <a:rPr kumimoji="1" lang="ja-JP" altLang="en-US" sz="800" spc="-300">
                <a:latin typeface="Yu Gothic" panose="020B0400000000000000" pitchFamily="34" charset="-128"/>
                <a:ea typeface="Yu Gothic" panose="020B0400000000000000" pitchFamily="34" charset="-128"/>
              </a:rPr>
              <a:t>、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そして私たちにとって大きな問題になっているんだ</a:t>
            </a:r>
            <a:r>
              <a:rPr kumimoji="1" lang="ja-JP" altLang="en-US" sz="800" spc="-300">
                <a:latin typeface="Yu Gothic" panose="020B0400000000000000" pitchFamily="34" charset="-128"/>
                <a:ea typeface="Yu Gothic" panose="020B0400000000000000" pitchFamily="34" charset="-128"/>
              </a:rPr>
              <a:t>。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食料を無駄にしないための工夫などを学んで</a:t>
            </a:r>
            <a:r>
              <a:rPr kumimoji="1" lang="ja-JP" altLang="en-US" sz="800" spc="-300">
                <a:latin typeface="Yu Gothic" panose="020B0400000000000000" pitchFamily="34" charset="-128"/>
                <a:ea typeface="Yu Gothic" panose="020B0400000000000000" pitchFamily="34" charset="-128"/>
              </a:rPr>
              <a:t>、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未来の食料問題解決に貢献していこう。</a:t>
            </a:r>
          </a:p>
          <a:p>
            <a:pPr algn="just">
              <a:lnSpc>
                <a:spcPct val="110000"/>
              </a:lnSpc>
            </a:pPr>
            <a:endParaRPr kumimoji="1" lang="ja-JP" altLang="en-US" sz="800" spc="-3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9" name="説明テキスト4">
            <a:extLst>
              <a:ext uri="{FF2B5EF4-FFF2-40B4-BE49-F238E27FC236}">
                <a16:creationId xmlns:a16="http://schemas.microsoft.com/office/drawing/2014/main" id="{51DD5E1D-74BD-FB0F-9EAC-CEB9F672397F}"/>
              </a:ext>
            </a:extLst>
          </p:cNvPr>
          <p:cNvSpPr txBox="1"/>
          <p:nvPr/>
        </p:nvSpPr>
        <p:spPr>
          <a:xfrm>
            <a:off x="3259757" y="5724112"/>
            <a:ext cx="1692000" cy="1080000"/>
          </a:xfrm>
          <a:prstGeom prst="rect">
            <a:avLst/>
          </a:prstGeom>
          <a:noFill/>
        </p:spPr>
        <p:txBody>
          <a:bodyPr wrap="square" lIns="36000" rIns="36000" rtlCol="0">
            <a:noAutofit/>
          </a:bodyPr>
          <a:lstStyle/>
          <a:p>
            <a:pPr algn="just">
              <a:lnSpc>
                <a:spcPct val="110000"/>
              </a:lnSpc>
            </a:pP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都市が気候変動にどう向き合っているのか</a:t>
            </a:r>
            <a:r>
              <a:rPr kumimoji="1" lang="ja-JP" altLang="en-US" sz="800" spc="-300">
                <a:latin typeface="Yu Gothic" panose="020B0400000000000000" pitchFamily="34" charset="-128"/>
                <a:ea typeface="Yu Gothic" panose="020B0400000000000000" pitchFamily="34" charset="-128"/>
              </a:rPr>
              <a:t>、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そして私たちの街を快適で安全にするために</a:t>
            </a:r>
            <a:r>
              <a:rPr kumimoji="1" lang="ja-JP" altLang="en-US" sz="800" spc="-300">
                <a:latin typeface="Yu Gothic" panose="020B0400000000000000" pitchFamily="34" charset="-128"/>
                <a:ea typeface="Yu Gothic" panose="020B0400000000000000" pitchFamily="34" charset="-128"/>
              </a:rPr>
              <a:t>、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どんなことができるのか考えていこう</a:t>
            </a:r>
            <a:r>
              <a:rPr kumimoji="1" lang="ja-JP" altLang="en-US" sz="800" spc="-300">
                <a:latin typeface="Yu Gothic" panose="020B0400000000000000" pitchFamily="34" charset="-128"/>
                <a:ea typeface="Yu Gothic" panose="020B0400000000000000" pitchFamily="34" charset="-128"/>
              </a:rPr>
              <a:t>。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インフラを整備することで</a:t>
            </a:r>
            <a:r>
              <a:rPr kumimoji="1" lang="ja-JP" altLang="en-US" sz="800" spc="-300">
                <a:latin typeface="Yu Gothic" panose="020B0400000000000000" pitchFamily="34" charset="-128"/>
                <a:ea typeface="Yu Gothic" panose="020B0400000000000000" pitchFamily="34" charset="-128"/>
              </a:rPr>
              <a:t>、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災害から守ったり</a:t>
            </a:r>
            <a:r>
              <a:rPr kumimoji="1" lang="ja-JP" altLang="en-US" sz="800" spc="-300">
                <a:latin typeface="Yu Gothic" panose="020B0400000000000000" pitchFamily="34" charset="-128"/>
                <a:ea typeface="Yu Gothic" panose="020B0400000000000000" pitchFamily="34" charset="-128"/>
              </a:rPr>
              <a:t>、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街を涼しくしたり</a:t>
            </a:r>
            <a:r>
              <a:rPr kumimoji="1" lang="ja-JP" altLang="en-US" sz="800" spc="-300">
                <a:latin typeface="Yu Gothic" panose="020B0400000000000000" pitchFamily="34" charset="-128"/>
                <a:ea typeface="Yu Gothic" panose="020B0400000000000000" pitchFamily="34" charset="-128"/>
              </a:rPr>
              <a:t>、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暮らしを豊かにする大事な役割を学び</a:t>
            </a:r>
            <a:r>
              <a:rPr kumimoji="1" lang="ja-JP" altLang="en-US" sz="800" spc="-300">
                <a:latin typeface="Yu Gothic" panose="020B0400000000000000" pitchFamily="34" charset="-128"/>
                <a:ea typeface="Yu Gothic" panose="020B0400000000000000" pitchFamily="34" charset="-128"/>
              </a:rPr>
              <a:t>、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未来の都市を一緒に考えよう。</a:t>
            </a:r>
          </a:p>
          <a:p>
            <a:pPr algn="just">
              <a:lnSpc>
                <a:spcPct val="110000"/>
              </a:lnSpc>
            </a:pPr>
            <a:endParaRPr kumimoji="1" lang="ja-JP" altLang="en-US" sz="800" spc="-3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8" name="説明テキスト3">
            <a:extLst>
              <a:ext uri="{FF2B5EF4-FFF2-40B4-BE49-F238E27FC236}">
                <a16:creationId xmlns:a16="http://schemas.microsoft.com/office/drawing/2014/main" id="{F4C8FE1B-7DEC-D7DA-67F0-1A2E49CC2342}"/>
              </a:ext>
            </a:extLst>
          </p:cNvPr>
          <p:cNvSpPr txBox="1"/>
          <p:nvPr/>
        </p:nvSpPr>
        <p:spPr>
          <a:xfrm>
            <a:off x="8345424" y="3245683"/>
            <a:ext cx="1692000" cy="1080000"/>
          </a:xfrm>
          <a:prstGeom prst="rect">
            <a:avLst/>
          </a:prstGeom>
          <a:noFill/>
        </p:spPr>
        <p:txBody>
          <a:bodyPr wrap="square" lIns="36000" rIns="36000" rtlCol="0">
            <a:noAutofit/>
          </a:bodyPr>
          <a:lstStyle/>
          <a:p>
            <a:pPr algn="just">
              <a:lnSpc>
                <a:spcPct val="110000"/>
              </a:lnSpc>
            </a:pP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サステナブルな暮らしは</a:t>
            </a:r>
            <a:r>
              <a:rPr kumimoji="1" lang="ja-JP" altLang="en-US" sz="800" spc="-300">
                <a:latin typeface="Yu Gothic" panose="020B0400000000000000" pitchFamily="34" charset="-128"/>
                <a:ea typeface="Yu Gothic" panose="020B0400000000000000" pitchFamily="34" charset="-128"/>
              </a:rPr>
              <a:t>、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より楽しく</a:t>
            </a:r>
            <a:r>
              <a:rPr kumimoji="1" lang="ja-JP" altLang="en-US" sz="800" spc="-300">
                <a:latin typeface="Yu Gothic" panose="020B0400000000000000" pitchFamily="34" charset="-128"/>
                <a:ea typeface="Yu Gothic" panose="020B0400000000000000" pitchFamily="34" charset="-128"/>
              </a:rPr>
              <a:t>、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豊かに生きるための新しい選択肢でもあるんだ</a:t>
            </a:r>
            <a:r>
              <a:rPr kumimoji="1" lang="ja-JP" altLang="en-US" sz="800" spc="-300">
                <a:latin typeface="Yu Gothic" panose="020B0400000000000000" pitchFamily="34" charset="-128"/>
                <a:ea typeface="Yu Gothic" panose="020B0400000000000000" pitchFamily="34" charset="-128"/>
              </a:rPr>
              <a:t>。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地域の課題や古くからの文化に触れることで</a:t>
            </a:r>
            <a:r>
              <a:rPr kumimoji="1" lang="ja-JP" altLang="en-US" sz="800" spc="-300">
                <a:latin typeface="Yu Gothic" panose="020B0400000000000000" pitchFamily="34" charset="-128"/>
                <a:ea typeface="Yu Gothic" panose="020B0400000000000000" pitchFamily="34" charset="-128"/>
              </a:rPr>
              <a:t>、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サステナブルな暮らしの多様さに気づけるはずだよ</a:t>
            </a:r>
            <a:r>
              <a:rPr kumimoji="1" lang="ja-JP" altLang="en-US" sz="800" spc="-300">
                <a:latin typeface="Yu Gothic" panose="020B0400000000000000" pitchFamily="34" charset="-128"/>
                <a:ea typeface="Yu Gothic" panose="020B0400000000000000" pitchFamily="34" charset="-128"/>
              </a:rPr>
              <a:t>。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きっと</a:t>
            </a:r>
            <a:r>
              <a:rPr kumimoji="1" lang="ja-JP" altLang="en-US" sz="800" spc="-300">
                <a:latin typeface="Yu Gothic" panose="020B0400000000000000" pitchFamily="34" charset="-128"/>
                <a:ea typeface="Yu Gothic" panose="020B0400000000000000" pitchFamily="34" charset="-128"/>
              </a:rPr>
              <a:t>、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これまでとは違う視点で世界を捉えられるよ。</a:t>
            </a:r>
          </a:p>
          <a:p>
            <a:pPr algn="just">
              <a:lnSpc>
                <a:spcPct val="110000"/>
              </a:lnSpc>
            </a:pPr>
            <a:endParaRPr kumimoji="1" lang="ja-JP" altLang="en-US" sz="800" spc="-3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3" name="説明テキスト2">
            <a:extLst>
              <a:ext uri="{FF2B5EF4-FFF2-40B4-BE49-F238E27FC236}">
                <a16:creationId xmlns:a16="http://schemas.microsoft.com/office/drawing/2014/main" id="{29E5AFF2-8A9C-9BD1-3CA0-B7118B6CE975}"/>
              </a:ext>
            </a:extLst>
          </p:cNvPr>
          <p:cNvSpPr txBox="1"/>
          <p:nvPr/>
        </p:nvSpPr>
        <p:spPr>
          <a:xfrm>
            <a:off x="5829466" y="3245683"/>
            <a:ext cx="1692000" cy="1080000"/>
          </a:xfrm>
          <a:prstGeom prst="rect">
            <a:avLst/>
          </a:prstGeom>
          <a:noFill/>
        </p:spPr>
        <p:txBody>
          <a:bodyPr wrap="square" lIns="36000" rIns="36000" rtlCol="0">
            <a:noAutofit/>
          </a:bodyPr>
          <a:lstStyle/>
          <a:p>
            <a:pPr algn="just">
              <a:lnSpc>
                <a:spcPct val="110000"/>
              </a:lnSpc>
            </a:pP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この地球を未来の世代に引き継ぐために</a:t>
            </a:r>
            <a:r>
              <a:rPr kumimoji="1" lang="ja-JP" altLang="en-US" sz="800" spc="-300">
                <a:latin typeface="Yu Gothic" panose="020B0400000000000000" pitchFamily="34" charset="-128"/>
                <a:ea typeface="Yu Gothic" panose="020B0400000000000000" pitchFamily="34" charset="-128"/>
              </a:rPr>
              <a:t>、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最近よく聞</a:t>
            </a:r>
            <a:r>
              <a:rPr kumimoji="1" lang="ja-JP" altLang="en-US" sz="800" spc="-300">
                <a:latin typeface="Yu Gothic" panose="020B0400000000000000" pitchFamily="34" charset="-128"/>
                <a:ea typeface="Yu Gothic" panose="020B0400000000000000" pitchFamily="34" charset="-128"/>
              </a:rPr>
              <a:t>く</a:t>
            </a:r>
            <a:r>
              <a:rPr kumimoji="1" lang="en-US" altLang="ja-JP" sz="800" spc="-30" dirty="0">
                <a:latin typeface="Yu Gothic" panose="020B0400000000000000" pitchFamily="34" charset="-128"/>
                <a:ea typeface="Yu Gothic" panose="020B0400000000000000" pitchFamily="34" charset="-128"/>
              </a:rPr>
              <a:t>『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脱炭素</a:t>
            </a:r>
            <a:r>
              <a:rPr kumimoji="1" lang="en-US" altLang="ja-JP" sz="800" spc="-300" dirty="0">
                <a:latin typeface="Yu Gothic" panose="020B0400000000000000" pitchFamily="34" charset="-128"/>
                <a:ea typeface="Yu Gothic" panose="020B0400000000000000" pitchFamily="34" charset="-128"/>
              </a:rPr>
              <a:t>』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について</a:t>
            </a:r>
            <a:r>
              <a:rPr kumimoji="1" lang="ja-JP" altLang="en-US" sz="800" spc="-300">
                <a:latin typeface="Yu Gothic" panose="020B0400000000000000" pitchFamily="34" charset="-128"/>
                <a:ea typeface="Yu Gothic" panose="020B0400000000000000" pitchFamily="34" charset="-128"/>
              </a:rPr>
              <a:t>、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実際にどのように実現していくかを考えよう</a:t>
            </a:r>
            <a:r>
              <a:rPr kumimoji="1" lang="ja-JP" altLang="en-US" sz="800" spc="-300">
                <a:latin typeface="Yu Gothic" panose="020B0400000000000000" pitchFamily="34" charset="-128"/>
                <a:ea typeface="Yu Gothic" panose="020B0400000000000000" pitchFamily="34" charset="-128"/>
              </a:rPr>
              <a:t>。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再生可能エネルギーの施設を訪れ</a:t>
            </a:r>
            <a:r>
              <a:rPr kumimoji="1" lang="ja-JP" altLang="en-US" sz="800" spc="-300">
                <a:latin typeface="Yu Gothic" panose="020B0400000000000000" pitchFamily="34" charset="-128"/>
                <a:ea typeface="Yu Gothic" panose="020B0400000000000000" pitchFamily="34" charset="-128"/>
              </a:rPr>
              <a:t>、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水力や太陽光発電がどのように電気を起こすのかなどを</a:t>
            </a:r>
            <a:r>
              <a:rPr kumimoji="1" lang="ja-JP" altLang="en-US" sz="800" spc="-300">
                <a:latin typeface="Yu Gothic" panose="020B0400000000000000" pitchFamily="34" charset="-128"/>
                <a:ea typeface="Yu Gothic" panose="020B0400000000000000" pitchFamily="34" charset="-128"/>
              </a:rPr>
              <a:t>、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実際に見て</a:t>
            </a:r>
            <a:r>
              <a:rPr kumimoji="1" lang="ja-JP" altLang="en-US" sz="800" spc="-300">
                <a:latin typeface="Yu Gothic" panose="020B0400000000000000" pitchFamily="34" charset="-128"/>
                <a:ea typeface="Yu Gothic" panose="020B0400000000000000" pitchFamily="34" charset="-128"/>
              </a:rPr>
              <a:t>、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触れて</a:t>
            </a:r>
            <a:r>
              <a:rPr kumimoji="1" lang="ja-JP" altLang="en-US" sz="800" spc="-300">
                <a:latin typeface="Yu Gothic" panose="020B0400000000000000" pitchFamily="34" charset="-128"/>
                <a:ea typeface="Yu Gothic" panose="020B0400000000000000" pitchFamily="34" charset="-128"/>
              </a:rPr>
              <a:t>、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体験してみよう。</a:t>
            </a:r>
            <a:endParaRPr kumimoji="1" lang="en-US" altLang="ja-JP" sz="800" spc="-3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1" name="説明テキスト1">
            <a:extLst>
              <a:ext uri="{FF2B5EF4-FFF2-40B4-BE49-F238E27FC236}">
                <a16:creationId xmlns:a16="http://schemas.microsoft.com/office/drawing/2014/main" id="{83EDC23E-CA04-C4CA-3019-C977542333CF}"/>
              </a:ext>
            </a:extLst>
          </p:cNvPr>
          <p:cNvSpPr txBox="1"/>
          <p:nvPr/>
        </p:nvSpPr>
        <p:spPr>
          <a:xfrm>
            <a:off x="3259757" y="3245683"/>
            <a:ext cx="1692000" cy="1080000"/>
          </a:xfrm>
          <a:prstGeom prst="rect">
            <a:avLst/>
          </a:prstGeom>
          <a:noFill/>
        </p:spPr>
        <p:txBody>
          <a:bodyPr wrap="square" lIns="36000" rIns="36000" rtlCol="0">
            <a:noAutofit/>
          </a:bodyPr>
          <a:lstStyle/>
          <a:p>
            <a:pPr algn="just">
              <a:lnSpc>
                <a:spcPct val="110000"/>
              </a:lnSpc>
            </a:pPr>
            <a:r>
              <a:rPr kumimoji="1" lang="en-US" altLang="ja-JP" sz="800" spc="-30" dirty="0">
                <a:latin typeface="Yu Gothic" panose="020B0400000000000000" pitchFamily="34" charset="-128"/>
                <a:ea typeface="Yu Gothic" panose="020B0400000000000000" pitchFamily="34" charset="-128"/>
              </a:rPr>
              <a:t>SDGs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は</a:t>
            </a:r>
            <a:r>
              <a:rPr kumimoji="1" lang="ja-JP" altLang="en-US" sz="800" spc="-300">
                <a:latin typeface="Yu Gothic" panose="020B0400000000000000" pitchFamily="34" charset="-128"/>
                <a:ea typeface="Yu Gothic" panose="020B0400000000000000" pitchFamily="34" charset="-128"/>
              </a:rPr>
              <a:t>、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ただのスローガンではなく</a:t>
            </a:r>
            <a:r>
              <a:rPr kumimoji="1" lang="ja-JP" altLang="en-US" sz="800" spc="-300">
                <a:latin typeface="Yu Gothic" panose="020B0400000000000000" pitchFamily="34" charset="-128"/>
                <a:ea typeface="Yu Gothic" panose="020B0400000000000000" pitchFamily="34" charset="-128"/>
              </a:rPr>
              <a:t>、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今の社会が取り組んでいる現実的な課題なんだ</a:t>
            </a:r>
            <a:r>
              <a:rPr kumimoji="1" lang="ja-JP" altLang="en-US" sz="800" spc="-300">
                <a:latin typeface="Yu Gothic" panose="020B0400000000000000" pitchFamily="34" charset="-128"/>
                <a:ea typeface="Yu Gothic" panose="020B0400000000000000" pitchFamily="34" charset="-128"/>
              </a:rPr>
              <a:t>。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企業や地域社会がどのようにこれらの問題に向き合っているか</a:t>
            </a:r>
            <a:r>
              <a:rPr kumimoji="1" lang="ja-JP" altLang="en-US" sz="800" spc="-300">
                <a:latin typeface="Yu Gothic" panose="020B0400000000000000" pitchFamily="34" charset="-128"/>
                <a:ea typeface="Yu Gothic" panose="020B0400000000000000" pitchFamily="34" charset="-128"/>
              </a:rPr>
              <a:t>、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一緒に見てみよう</a:t>
            </a:r>
            <a:r>
              <a:rPr kumimoji="1" lang="ja-JP" altLang="en-US" sz="800" spc="-300">
                <a:latin typeface="Yu Gothic" panose="020B0400000000000000" pitchFamily="34" charset="-128"/>
                <a:ea typeface="Yu Gothic" panose="020B0400000000000000" pitchFamily="34" charset="-128"/>
              </a:rPr>
              <a:t>。</a:t>
            </a:r>
            <a:r>
              <a:rPr kumimoji="1" lang="ja-JP" altLang="en-US" sz="800" spc="-30">
                <a:latin typeface="Yu Gothic" panose="020B0400000000000000" pitchFamily="34" charset="-128"/>
                <a:ea typeface="Yu Gothic" panose="020B0400000000000000" pitchFamily="34" charset="-128"/>
              </a:rPr>
              <a:t>未来をより良いものにするためのヒントを一緒に探していこう。</a:t>
            </a:r>
          </a:p>
        </p:txBody>
      </p:sp>
      <p:sp>
        <p:nvSpPr>
          <p:cNvPr id="2" name="事前学習_説明テキスト">
            <a:extLst>
              <a:ext uri="{FF2B5EF4-FFF2-40B4-BE49-F238E27FC236}">
                <a16:creationId xmlns:a16="http://schemas.microsoft.com/office/drawing/2014/main" id="{8FD8B1CB-F4FF-D4B5-C28F-6ABBC1673D0E}"/>
              </a:ext>
            </a:extLst>
          </p:cNvPr>
          <p:cNvSpPr txBox="1"/>
          <p:nvPr/>
        </p:nvSpPr>
        <p:spPr>
          <a:xfrm>
            <a:off x="5610704" y="1498813"/>
            <a:ext cx="1404000" cy="4924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kumimoji="1" lang="ja-JP" altLang="en-US" sz="700">
                <a:latin typeface="Yu Gothic" panose="020B0400000000000000" pitchFamily="34" charset="-128"/>
                <a:ea typeface="Yu Gothic" panose="020B0400000000000000" pitchFamily="34" charset="-128"/>
              </a:rPr>
              <a:t>オンラインなどで旅行先の予習を行い</a:t>
            </a:r>
            <a:r>
              <a:rPr kumimoji="1" lang="ja-JP" altLang="en-US" sz="700" spc="-300">
                <a:latin typeface="Yu Gothic" panose="020B0400000000000000" pitchFamily="34" charset="-128"/>
                <a:ea typeface="Yu Gothic" panose="020B0400000000000000" pitchFamily="34" charset="-128"/>
              </a:rPr>
              <a:t>、</a:t>
            </a:r>
            <a:r>
              <a:rPr kumimoji="1" lang="ja-JP" altLang="en-US" sz="700">
                <a:latin typeface="Yu Gothic" panose="020B0400000000000000" pitchFamily="34" charset="-128"/>
                <a:ea typeface="Yu Gothic" panose="020B0400000000000000" pitchFamily="34" charset="-128"/>
              </a:rPr>
              <a:t>自分</a:t>
            </a:r>
            <a:r>
              <a:rPr kumimoji="1" lang="ja-JP" altLang="en-US" sz="700" spc="-300">
                <a:latin typeface="Yu Gothic" panose="020B0400000000000000" pitchFamily="34" charset="-128"/>
                <a:ea typeface="Yu Gothic" panose="020B0400000000000000" pitchFamily="34" charset="-128"/>
              </a:rPr>
              <a:t>で</a:t>
            </a:r>
            <a:r>
              <a:rPr kumimoji="1" lang="ja-JP" altLang="en-US" sz="700">
                <a:latin typeface="Yu Gothic" panose="020B0400000000000000" pitchFamily="34" charset="-128"/>
                <a:ea typeface="Yu Gothic" panose="020B0400000000000000" pitchFamily="34" charset="-128"/>
              </a:rPr>
              <a:t>「なぜだろう</a:t>
            </a:r>
            <a:r>
              <a:rPr kumimoji="1" lang="ja-JP" altLang="en-US" sz="700" spc="-300">
                <a:latin typeface="Yu Gothic" panose="020B0400000000000000" pitchFamily="34" charset="-128"/>
                <a:ea typeface="Yu Gothic" panose="020B0400000000000000" pitchFamily="34" charset="-128"/>
              </a:rPr>
              <a:t>」</a:t>
            </a:r>
            <a:r>
              <a:rPr kumimoji="1" lang="ja-JP" altLang="en-US" sz="700">
                <a:latin typeface="Yu Gothic" panose="020B0400000000000000" pitchFamily="34" charset="-128"/>
                <a:ea typeface="Yu Gothic" panose="020B0400000000000000" pitchFamily="34" charset="-128"/>
              </a:rPr>
              <a:t>の課題を見つけることで</a:t>
            </a:r>
            <a:r>
              <a:rPr kumimoji="1" lang="ja-JP" altLang="en-US" sz="700" spc="-300">
                <a:latin typeface="Yu Gothic" panose="020B0400000000000000" pitchFamily="34" charset="-128"/>
                <a:ea typeface="Yu Gothic" panose="020B0400000000000000" pitchFamily="34" charset="-128"/>
              </a:rPr>
              <a:t>、</a:t>
            </a:r>
            <a:r>
              <a:rPr kumimoji="1" lang="ja-JP" altLang="en-US" sz="700">
                <a:latin typeface="Yu Gothic" panose="020B0400000000000000" pitchFamily="34" charset="-128"/>
                <a:ea typeface="Yu Gothic" panose="020B0400000000000000" pitchFamily="34" charset="-128"/>
              </a:rPr>
              <a:t>生徒のワクワクを呼び起こす。</a:t>
            </a:r>
          </a:p>
          <a:p>
            <a:pPr algn="just"/>
            <a:endParaRPr kumimoji="1" lang="ja-JP" altLang="en-US" sz="700"/>
          </a:p>
        </p:txBody>
      </p:sp>
      <p:sp>
        <p:nvSpPr>
          <p:cNvPr id="6" name="事後学習_説明テキスト">
            <a:extLst>
              <a:ext uri="{FF2B5EF4-FFF2-40B4-BE49-F238E27FC236}">
                <a16:creationId xmlns:a16="http://schemas.microsoft.com/office/drawing/2014/main" id="{9EBF3512-C77F-0FDE-7CC6-822B456F6550}"/>
              </a:ext>
            </a:extLst>
          </p:cNvPr>
          <p:cNvSpPr txBox="1"/>
          <p:nvPr/>
        </p:nvSpPr>
        <p:spPr>
          <a:xfrm>
            <a:off x="8945589" y="1498813"/>
            <a:ext cx="1404000" cy="4924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kumimoji="1" lang="ja-JP" altLang="en-US" sz="700"/>
              <a:t>旅行先での経験を振り返り</a:t>
            </a:r>
            <a:r>
              <a:rPr kumimoji="1" lang="ja-JP" altLang="en-US" sz="700" spc="-300"/>
              <a:t>、</a:t>
            </a:r>
            <a:r>
              <a:rPr kumimoji="1" lang="ja-JP" altLang="en-US" sz="700"/>
              <a:t>「なぜだろう</a:t>
            </a:r>
            <a:r>
              <a:rPr kumimoji="1" lang="ja-JP" altLang="en-US" sz="700" spc="-300"/>
              <a:t>」</a:t>
            </a:r>
            <a:r>
              <a:rPr kumimoji="1" lang="ja-JP" altLang="en-US" sz="700"/>
              <a:t>に対する知見を整理し</a:t>
            </a:r>
            <a:r>
              <a:rPr kumimoji="1" lang="ja-JP" altLang="en-US" sz="700" spc="-300"/>
              <a:t>、</a:t>
            </a:r>
            <a:r>
              <a:rPr kumimoji="1" lang="ja-JP" altLang="en-US" sz="700"/>
              <a:t>答えを導き出し</a:t>
            </a:r>
            <a:r>
              <a:rPr kumimoji="1" lang="ja-JP" altLang="en-US" sz="700" spc="-300"/>
              <a:t>、</a:t>
            </a:r>
            <a:r>
              <a:rPr kumimoji="1" lang="ja-JP" altLang="en-US" sz="700"/>
              <a:t>さらにその先の未来へ結びつける。</a:t>
            </a:r>
          </a:p>
        </p:txBody>
      </p:sp>
      <p:sp>
        <p:nvSpPr>
          <p:cNvPr id="3" name="現地学習_説明テキスト">
            <a:extLst>
              <a:ext uri="{FF2B5EF4-FFF2-40B4-BE49-F238E27FC236}">
                <a16:creationId xmlns:a16="http://schemas.microsoft.com/office/drawing/2014/main" id="{09833B0C-C744-3C4E-B370-A104215D7EEF}"/>
              </a:ext>
            </a:extLst>
          </p:cNvPr>
          <p:cNvSpPr txBox="1"/>
          <p:nvPr/>
        </p:nvSpPr>
        <p:spPr>
          <a:xfrm>
            <a:off x="7278147" y="1498813"/>
            <a:ext cx="1404000" cy="4924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kumimoji="1" lang="ja-JP" altLang="en-US" sz="700">
                <a:latin typeface="Yu Gothic" panose="020B0400000000000000" pitchFamily="34" charset="-128"/>
                <a:ea typeface="Yu Gothic" panose="020B0400000000000000" pitchFamily="34" charset="-128"/>
              </a:rPr>
              <a:t>自分で考え</a:t>
            </a:r>
            <a:r>
              <a:rPr kumimoji="1" lang="ja-JP" altLang="en-US" sz="700" spc="-300">
                <a:latin typeface="Yu Gothic" panose="020B0400000000000000" pitchFamily="34" charset="-128"/>
                <a:ea typeface="Yu Gothic" panose="020B0400000000000000" pitchFamily="34" charset="-128"/>
              </a:rPr>
              <a:t>た</a:t>
            </a:r>
            <a:r>
              <a:rPr kumimoji="1" lang="ja-JP" altLang="en-US" sz="700">
                <a:latin typeface="Yu Gothic" panose="020B0400000000000000" pitchFamily="34" charset="-128"/>
                <a:ea typeface="Yu Gothic" panose="020B0400000000000000" pitchFamily="34" charset="-128"/>
              </a:rPr>
              <a:t>「なぜだろう</a:t>
            </a:r>
            <a:r>
              <a:rPr kumimoji="1" lang="ja-JP" altLang="en-US" sz="700" spc="-300">
                <a:latin typeface="Yu Gothic" panose="020B0400000000000000" pitchFamily="34" charset="-128"/>
                <a:ea typeface="Yu Gothic" panose="020B0400000000000000" pitchFamily="34" charset="-128"/>
              </a:rPr>
              <a:t>」</a:t>
            </a:r>
            <a:r>
              <a:rPr kumimoji="1" lang="ja-JP" altLang="en-US" sz="700">
                <a:latin typeface="Yu Gothic" panose="020B0400000000000000" pitchFamily="34" charset="-128"/>
                <a:ea typeface="Yu Gothic" panose="020B0400000000000000" pitchFamily="34" charset="-128"/>
              </a:rPr>
              <a:t>に対し</a:t>
            </a:r>
            <a:r>
              <a:rPr kumimoji="1" lang="ja-JP" altLang="en-US" sz="700" spc="-300">
                <a:latin typeface="Yu Gothic" panose="020B0400000000000000" pitchFamily="34" charset="-128"/>
                <a:ea typeface="Yu Gothic" panose="020B0400000000000000" pitchFamily="34" charset="-128"/>
              </a:rPr>
              <a:t>、</a:t>
            </a:r>
            <a:r>
              <a:rPr kumimoji="1" lang="ja-JP" altLang="en-US" sz="700">
                <a:latin typeface="Yu Gothic" panose="020B0400000000000000" pitchFamily="34" charset="-128"/>
                <a:ea typeface="Yu Gothic" panose="020B0400000000000000" pitchFamily="34" charset="-128"/>
              </a:rPr>
              <a:t>体験や見学を通してホンモノに触れ</a:t>
            </a:r>
            <a:r>
              <a:rPr kumimoji="1" lang="ja-JP" altLang="en-US" sz="700" spc="-300">
                <a:latin typeface="Yu Gothic" panose="020B0400000000000000" pitchFamily="34" charset="-128"/>
                <a:ea typeface="Yu Gothic" panose="020B0400000000000000" pitchFamily="34" charset="-128"/>
              </a:rPr>
              <a:t>、</a:t>
            </a:r>
            <a:r>
              <a:rPr kumimoji="1" lang="ja-JP" altLang="en-US" sz="700">
                <a:latin typeface="Yu Gothic" panose="020B0400000000000000" pitchFamily="34" charset="-128"/>
                <a:ea typeface="Yu Gothic" panose="020B0400000000000000" pitchFamily="34" charset="-128"/>
              </a:rPr>
              <a:t>事前に学んだ知識と結びつけ</a:t>
            </a:r>
            <a:r>
              <a:rPr kumimoji="1" lang="ja-JP" altLang="en-US" sz="700" spc="-300">
                <a:latin typeface="Yu Gothic" panose="020B0400000000000000" pitchFamily="34" charset="-128"/>
                <a:ea typeface="Yu Gothic" panose="020B0400000000000000" pitchFamily="34" charset="-128"/>
              </a:rPr>
              <a:t>、</a:t>
            </a:r>
            <a:r>
              <a:rPr kumimoji="1" lang="ja-JP" altLang="en-US" sz="700">
                <a:latin typeface="Yu Gothic" panose="020B0400000000000000" pitchFamily="34" charset="-128"/>
                <a:ea typeface="Yu Gothic" panose="020B0400000000000000" pitchFamily="34" charset="-128"/>
              </a:rPr>
              <a:t>深い理解を目指す。</a:t>
            </a:r>
            <a:endParaRPr kumimoji="1" lang="ja-JP" altLang="en-US" sz="700"/>
          </a:p>
        </p:txBody>
      </p:sp>
    </p:spTree>
    <p:extLst>
      <p:ext uri="{BB962C8B-B14F-4D97-AF65-F5344CB8AC3E}">
        <p14:creationId xmlns:p14="http://schemas.microsoft.com/office/powerpoint/2010/main" val="1430443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594</Words>
  <Application>Microsoft Office PowerPoint</Application>
  <PresentationFormat>ユーザー設定</PresentationFormat>
  <Paragraphs>54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0" baseType="lpstr">
      <vt:lpstr>Aptos</vt:lpstr>
      <vt:lpstr>Aptos Display</vt:lpstr>
      <vt:lpstr>Yu Gothic Medium</vt:lpstr>
      <vt:lpstr>Yu Gothic Pr6N B</vt:lpstr>
      <vt:lpstr>Yu Gothic</vt:lpstr>
      <vt:lpstr>Yu Gothic</vt:lpstr>
      <vt:lpstr>游ゴシック Light</vt:lpstr>
      <vt:lpstr>Arial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2025-07-14T06:39:01Z</dcterms:created>
  <dcterms:modified xsi:type="dcterms:W3CDTF">2025-07-14T06:39:08Z</dcterms:modified>
</cp:coreProperties>
</file>