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4257338" cy="10693400"/>
  <p:notesSz cx="6858000" cy="9144000"/>
  <p:embeddedFontLst>
    <p:embeddedFont>
      <p:font typeface="Calibri" panose="020F0502020204030204" pitchFamily="34" charset="0"/>
      <p:regular r:id="rId9"/>
      <p:bold r:id="rId10"/>
      <p:italic r:id="rId11"/>
      <p:boldItalic r:id="rId12"/>
    </p:embeddedFont>
    <p:embeddedFont>
      <p:font typeface="BIZ UDPゴシック" panose="020B0400000000000000" pitchFamily="50" charset="-128"/>
      <p:regular r:id="rId13"/>
      <p:bold r:id="rId14"/>
    </p:embeddedFont>
    <p:embeddedFont>
      <p:font typeface="Open Sans" panose="020B060007020508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4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25"/>
    <a:srgbClr val="F169FF"/>
    <a:srgbClr val="99CC00"/>
    <a:srgbClr val="FFEDA1"/>
    <a:srgbClr val="FDE9FF"/>
    <a:srgbClr val="B4D7FF"/>
    <a:srgbClr val="B4EE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16" autoAdjust="0"/>
    <p:restoredTop sz="93733" autoAdjust="0"/>
  </p:normalViewPr>
  <p:slideViewPr>
    <p:cSldViewPr>
      <p:cViewPr varScale="1">
        <p:scale>
          <a:sx n="50" d="100"/>
          <a:sy n="50" d="100"/>
        </p:scale>
        <p:origin x="1060" y="60"/>
      </p:cViewPr>
      <p:guideLst>
        <p:guide orient="horz" pos="2160"/>
        <p:guide pos="543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3943" y="2130426"/>
            <a:ext cx="14664691" cy="1470025"/>
          </a:xfrm>
        </p:spPr>
        <p:txBody>
          <a:bodyPr/>
          <a:lstStyle/>
          <a:p>
            <a:r>
              <a:rPr lang="en-US"/>
              <a:t>Click to edit Master title style</a:t>
            </a:r>
          </a:p>
        </p:txBody>
      </p:sp>
      <p:sp>
        <p:nvSpPr>
          <p:cNvPr id="3" name="Subtitle 2"/>
          <p:cNvSpPr>
            <a:spLocks noGrp="1"/>
          </p:cNvSpPr>
          <p:nvPr>
            <p:ph type="subTitle" idx="1"/>
          </p:nvPr>
        </p:nvSpPr>
        <p:spPr>
          <a:xfrm>
            <a:off x="2587887" y="3886200"/>
            <a:ext cx="1207680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508118" y="274639"/>
            <a:ext cx="388183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2629" y="274639"/>
            <a:ext cx="1135794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62834" y="4406901"/>
            <a:ext cx="1466469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362834" y="2906714"/>
            <a:ext cx="1466469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2629" y="1600201"/>
            <a:ext cx="76198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770060" y="1600201"/>
            <a:ext cx="76198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62629" y="1535113"/>
            <a:ext cx="762288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2629" y="2174875"/>
            <a:ext cx="762288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764070" y="1535113"/>
            <a:ext cx="762587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8764070" y="2174875"/>
            <a:ext cx="762587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2630" y="273050"/>
            <a:ext cx="567597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6745278" y="273051"/>
            <a:ext cx="964467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2630" y="1435101"/>
            <a:ext cx="567597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81626" y="4800600"/>
            <a:ext cx="10351546"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381626" y="612775"/>
            <a:ext cx="10351546"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381626" y="5367338"/>
            <a:ext cx="1035154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2629" y="274638"/>
            <a:ext cx="15527319"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62629" y="1600201"/>
            <a:ext cx="15527319"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2629" y="6356351"/>
            <a:ext cx="4025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7/14/2025</a:t>
            </a:fld>
            <a:endParaRPr lang="en-US"/>
          </a:p>
        </p:txBody>
      </p:sp>
      <p:sp>
        <p:nvSpPr>
          <p:cNvPr id="5" name="Footer Placeholder 4"/>
          <p:cNvSpPr>
            <a:spLocks noGrp="1"/>
          </p:cNvSpPr>
          <p:nvPr>
            <p:ph type="ftr" sz="quarter" idx="3"/>
          </p:nvPr>
        </p:nvSpPr>
        <p:spPr>
          <a:xfrm>
            <a:off x="5894631" y="6356351"/>
            <a:ext cx="546331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364347" y="6356351"/>
            <a:ext cx="4025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grpSp>
        <p:nvGrpSpPr>
          <p:cNvPr id="7" name="グループ化 6">
            <a:extLst>
              <a:ext uri="{FF2B5EF4-FFF2-40B4-BE49-F238E27FC236}">
                <a16:creationId xmlns:a16="http://schemas.microsoft.com/office/drawing/2014/main" id="{49293D0F-48B0-FE89-AAA2-B2EEBD2416A5}"/>
              </a:ext>
            </a:extLst>
          </p:cNvPr>
          <p:cNvGrpSpPr/>
          <p:nvPr userDrawn="1"/>
        </p:nvGrpSpPr>
        <p:grpSpPr>
          <a:xfrm>
            <a:off x="2328069" y="0"/>
            <a:ext cx="11929269" cy="10693400"/>
            <a:chOff x="9161" y="2081820"/>
            <a:chExt cx="6955221" cy="7623808"/>
          </a:xfrm>
        </p:grpSpPr>
        <p:sp>
          <p:nvSpPr>
            <p:cNvPr id="8" name="AutoShape 19">
              <a:extLst>
                <a:ext uri="{FF2B5EF4-FFF2-40B4-BE49-F238E27FC236}">
                  <a16:creationId xmlns:a16="http://schemas.microsoft.com/office/drawing/2014/main" id="{292896FD-1954-1662-A10B-2A03702C019B}"/>
                </a:ext>
              </a:extLst>
            </p:cNvPr>
            <p:cNvSpPr/>
            <p:nvPr/>
          </p:nvSpPr>
          <p:spPr>
            <a:xfrm>
              <a:off x="9161" y="2081820"/>
              <a:ext cx="6955221" cy="0"/>
            </a:xfrm>
            <a:prstGeom prst="line">
              <a:avLst/>
            </a:prstGeom>
            <a:ln w="9525" cap="flat">
              <a:solidFill>
                <a:schemeClr val="bg1">
                  <a:lumMod val="85000"/>
                </a:schemeClr>
              </a:solidFill>
              <a:prstDash val="solid"/>
              <a:headEnd type="none" w="sm" len="sm"/>
              <a:tailEnd type="none" w="sm" len="sm"/>
            </a:ln>
          </p:spPr>
        </p:sp>
        <p:sp>
          <p:nvSpPr>
            <p:cNvPr id="9" name="AutoShape 20">
              <a:extLst>
                <a:ext uri="{FF2B5EF4-FFF2-40B4-BE49-F238E27FC236}">
                  <a16:creationId xmlns:a16="http://schemas.microsoft.com/office/drawing/2014/main" id="{DCFE0570-D237-E185-72A5-F5F33CC1CBFA}"/>
                </a:ext>
              </a:extLst>
            </p:cNvPr>
            <p:cNvSpPr/>
            <p:nvPr/>
          </p:nvSpPr>
          <p:spPr>
            <a:xfrm>
              <a:off x="9161" y="2386772"/>
              <a:ext cx="6955221" cy="0"/>
            </a:xfrm>
            <a:prstGeom prst="line">
              <a:avLst/>
            </a:prstGeom>
            <a:ln w="9525" cap="flat">
              <a:solidFill>
                <a:schemeClr val="bg1">
                  <a:lumMod val="85000"/>
                </a:schemeClr>
              </a:solidFill>
              <a:prstDash val="solid"/>
              <a:headEnd type="none" w="sm" len="sm"/>
              <a:tailEnd type="none" w="sm" len="sm"/>
            </a:ln>
          </p:spPr>
        </p:sp>
        <p:sp>
          <p:nvSpPr>
            <p:cNvPr id="10" name="AutoShape 21">
              <a:extLst>
                <a:ext uri="{FF2B5EF4-FFF2-40B4-BE49-F238E27FC236}">
                  <a16:creationId xmlns:a16="http://schemas.microsoft.com/office/drawing/2014/main" id="{DDDBC998-6D14-D589-7F89-1DFC5C0E3940}"/>
                </a:ext>
              </a:extLst>
            </p:cNvPr>
            <p:cNvSpPr/>
            <p:nvPr/>
          </p:nvSpPr>
          <p:spPr>
            <a:xfrm>
              <a:off x="9161" y="2691724"/>
              <a:ext cx="6955221" cy="0"/>
            </a:xfrm>
            <a:prstGeom prst="line">
              <a:avLst/>
            </a:prstGeom>
            <a:ln w="9525" cap="flat">
              <a:solidFill>
                <a:schemeClr val="bg1">
                  <a:lumMod val="85000"/>
                </a:schemeClr>
              </a:solidFill>
              <a:prstDash val="solid"/>
              <a:headEnd type="none" w="sm" len="sm"/>
              <a:tailEnd type="none" w="sm" len="sm"/>
            </a:ln>
          </p:spPr>
        </p:sp>
        <p:sp>
          <p:nvSpPr>
            <p:cNvPr id="11" name="AutoShape 22">
              <a:extLst>
                <a:ext uri="{FF2B5EF4-FFF2-40B4-BE49-F238E27FC236}">
                  <a16:creationId xmlns:a16="http://schemas.microsoft.com/office/drawing/2014/main" id="{AEE22146-5CDF-2625-4CCD-82335884C12D}"/>
                </a:ext>
              </a:extLst>
            </p:cNvPr>
            <p:cNvSpPr/>
            <p:nvPr/>
          </p:nvSpPr>
          <p:spPr>
            <a:xfrm>
              <a:off x="9161" y="2996677"/>
              <a:ext cx="6955221" cy="0"/>
            </a:xfrm>
            <a:prstGeom prst="line">
              <a:avLst/>
            </a:prstGeom>
            <a:ln w="9525" cap="flat">
              <a:solidFill>
                <a:schemeClr val="bg1">
                  <a:lumMod val="85000"/>
                </a:schemeClr>
              </a:solidFill>
              <a:prstDash val="solid"/>
              <a:headEnd type="none" w="sm" len="sm"/>
              <a:tailEnd type="none" w="sm" len="sm"/>
            </a:ln>
          </p:spPr>
        </p:sp>
        <p:sp>
          <p:nvSpPr>
            <p:cNvPr id="12" name="AutoShape 23">
              <a:extLst>
                <a:ext uri="{FF2B5EF4-FFF2-40B4-BE49-F238E27FC236}">
                  <a16:creationId xmlns:a16="http://schemas.microsoft.com/office/drawing/2014/main" id="{E490893E-F15B-C293-3A65-7955FE653474}"/>
                </a:ext>
              </a:extLst>
            </p:cNvPr>
            <p:cNvSpPr/>
            <p:nvPr/>
          </p:nvSpPr>
          <p:spPr>
            <a:xfrm>
              <a:off x="9161" y="3301629"/>
              <a:ext cx="6955221" cy="0"/>
            </a:xfrm>
            <a:prstGeom prst="line">
              <a:avLst/>
            </a:prstGeom>
            <a:ln w="9525" cap="flat">
              <a:solidFill>
                <a:schemeClr val="bg1">
                  <a:lumMod val="85000"/>
                </a:schemeClr>
              </a:solidFill>
              <a:prstDash val="solid"/>
              <a:headEnd type="none" w="sm" len="sm"/>
              <a:tailEnd type="none" w="sm" len="sm"/>
            </a:ln>
          </p:spPr>
        </p:sp>
        <p:sp>
          <p:nvSpPr>
            <p:cNvPr id="13" name="AutoShape 24">
              <a:extLst>
                <a:ext uri="{FF2B5EF4-FFF2-40B4-BE49-F238E27FC236}">
                  <a16:creationId xmlns:a16="http://schemas.microsoft.com/office/drawing/2014/main" id="{C192BDB3-90F7-BC89-1039-90A9E0D4048A}"/>
                </a:ext>
              </a:extLst>
            </p:cNvPr>
            <p:cNvSpPr/>
            <p:nvPr/>
          </p:nvSpPr>
          <p:spPr>
            <a:xfrm>
              <a:off x="9161" y="3606581"/>
              <a:ext cx="6955221" cy="0"/>
            </a:xfrm>
            <a:prstGeom prst="line">
              <a:avLst/>
            </a:prstGeom>
            <a:ln w="9525" cap="flat">
              <a:solidFill>
                <a:schemeClr val="bg1">
                  <a:lumMod val="85000"/>
                </a:schemeClr>
              </a:solidFill>
              <a:prstDash val="solid"/>
              <a:headEnd type="none" w="sm" len="sm"/>
              <a:tailEnd type="none" w="sm" len="sm"/>
            </a:ln>
          </p:spPr>
        </p:sp>
        <p:sp>
          <p:nvSpPr>
            <p:cNvPr id="14" name="AutoShape 25">
              <a:extLst>
                <a:ext uri="{FF2B5EF4-FFF2-40B4-BE49-F238E27FC236}">
                  <a16:creationId xmlns:a16="http://schemas.microsoft.com/office/drawing/2014/main" id="{5970A82A-4F4E-54D9-B385-CBCFDC32E237}"/>
                </a:ext>
              </a:extLst>
            </p:cNvPr>
            <p:cNvSpPr/>
            <p:nvPr/>
          </p:nvSpPr>
          <p:spPr>
            <a:xfrm>
              <a:off x="9161" y="3911534"/>
              <a:ext cx="6955221" cy="0"/>
            </a:xfrm>
            <a:prstGeom prst="line">
              <a:avLst/>
            </a:prstGeom>
            <a:ln w="9525" cap="flat">
              <a:solidFill>
                <a:schemeClr val="bg1">
                  <a:lumMod val="85000"/>
                </a:schemeClr>
              </a:solidFill>
              <a:prstDash val="solid"/>
              <a:headEnd type="none" w="sm" len="sm"/>
              <a:tailEnd type="none" w="sm" len="sm"/>
            </a:ln>
          </p:spPr>
        </p:sp>
        <p:sp>
          <p:nvSpPr>
            <p:cNvPr id="15" name="AutoShape 26">
              <a:extLst>
                <a:ext uri="{FF2B5EF4-FFF2-40B4-BE49-F238E27FC236}">
                  <a16:creationId xmlns:a16="http://schemas.microsoft.com/office/drawing/2014/main" id="{0C860B9A-9CD7-F370-CF02-2DF9A7F1135E}"/>
                </a:ext>
              </a:extLst>
            </p:cNvPr>
            <p:cNvSpPr/>
            <p:nvPr/>
          </p:nvSpPr>
          <p:spPr>
            <a:xfrm>
              <a:off x="9161" y="4216486"/>
              <a:ext cx="6955221" cy="0"/>
            </a:xfrm>
            <a:prstGeom prst="line">
              <a:avLst/>
            </a:prstGeom>
            <a:ln w="9525" cap="flat">
              <a:solidFill>
                <a:schemeClr val="bg1">
                  <a:lumMod val="85000"/>
                </a:schemeClr>
              </a:solidFill>
              <a:prstDash val="solid"/>
              <a:headEnd type="none" w="sm" len="sm"/>
              <a:tailEnd type="none" w="sm" len="sm"/>
            </a:ln>
          </p:spPr>
        </p:sp>
        <p:sp>
          <p:nvSpPr>
            <p:cNvPr id="16" name="AutoShape 27">
              <a:extLst>
                <a:ext uri="{FF2B5EF4-FFF2-40B4-BE49-F238E27FC236}">
                  <a16:creationId xmlns:a16="http://schemas.microsoft.com/office/drawing/2014/main" id="{F57CA1D0-2CE1-DF99-71A0-5D40E2021595}"/>
                </a:ext>
              </a:extLst>
            </p:cNvPr>
            <p:cNvSpPr/>
            <p:nvPr/>
          </p:nvSpPr>
          <p:spPr>
            <a:xfrm>
              <a:off x="9161" y="4521438"/>
              <a:ext cx="6955221" cy="0"/>
            </a:xfrm>
            <a:prstGeom prst="line">
              <a:avLst/>
            </a:prstGeom>
            <a:ln w="9525" cap="flat">
              <a:solidFill>
                <a:schemeClr val="bg1">
                  <a:lumMod val="85000"/>
                </a:schemeClr>
              </a:solidFill>
              <a:prstDash val="solid"/>
              <a:headEnd type="none" w="sm" len="sm"/>
              <a:tailEnd type="none" w="sm" len="sm"/>
            </a:ln>
          </p:spPr>
        </p:sp>
        <p:sp>
          <p:nvSpPr>
            <p:cNvPr id="17" name="AutoShape 28">
              <a:extLst>
                <a:ext uri="{FF2B5EF4-FFF2-40B4-BE49-F238E27FC236}">
                  <a16:creationId xmlns:a16="http://schemas.microsoft.com/office/drawing/2014/main" id="{C755DF90-0963-2496-AF33-1A4A8EC059F8}"/>
                </a:ext>
              </a:extLst>
            </p:cNvPr>
            <p:cNvSpPr/>
            <p:nvPr/>
          </p:nvSpPr>
          <p:spPr>
            <a:xfrm>
              <a:off x="9161" y="4826391"/>
              <a:ext cx="6955221" cy="0"/>
            </a:xfrm>
            <a:prstGeom prst="line">
              <a:avLst/>
            </a:prstGeom>
            <a:ln w="9525" cap="flat">
              <a:solidFill>
                <a:schemeClr val="bg1">
                  <a:lumMod val="85000"/>
                </a:schemeClr>
              </a:solidFill>
              <a:prstDash val="solid"/>
              <a:headEnd type="none" w="sm" len="sm"/>
              <a:tailEnd type="none" w="sm" len="sm"/>
            </a:ln>
          </p:spPr>
        </p:sp>
        <p:sp>
          <p:nvSpPr>
            <p:cNvPr id="18" name="AutoShape 29">
              <a:extLst>
                <a:ext uri="{FF2B5EF4-FFF2-40B4-BE49-F238E27FC236}">
                  <a16:creationId xmlns:a16="http://schemas.microsoft.com/office/drawing/2014/main" id="{BCDAA4AB-9D13-923B-B8E0-CBDF8CCFC766}"/>
                </a:ext>
              </a:extLst>
            </p:cNvPr>
            <p:cNvSpPr/>
            <p:nvPr/>
          </p:nvSpPr>
          <p:spPr>
            <a:xfrm>
              <a:off x="9161" y="5131343"/>
              <a:ext cx="6955221" cy="0"/>
            </a:xfrm>
            <a:prstGeom prst="line">
              <a:avLst/>
            </a:prstGeom>
            <a:ln w="9525" cap="flat">
              <a:solidFill>
                <a:schemeClr val="bg1">
                  <a:lumMod val="85000"/>
                </a:schemeClr>
              </a:solidFill>
              <a:prstDash val="solid"/>
              <a:headEnd type="none" w="sm" len="sm"/>
              <a:tailEnd type="none" w="sm" len="sm"/>
            </a:ln>
          </p:spPr>
        </p:sp>
        <p:sp>
          <p:nvSpPr>
            <p:cNvPr id="19" name="AutoShape 30">
              <a:extLst>
                <a:ext uri="{FF2B5EF4-FFF2-40B4-BE49-F238E27FC236}">
                  <a16:creationId xmlns:a16="http://schemas.microsoft.com/office/drawing/2014/main" id="{28B463C6-D3BF-8830-2965-4DC6B3A65E07}"/>
                </a:ext>
              </a:extLst>
            </p:cNvPr>
            <p:cNvSpPr/>
            <p:nvPr/>
          </p:nvSpPr>
          <p:spPr>
            <a:xfrm>
              <a:off x="9161" y="5436295"/>
              <a:ext cx="6955221" cy="0"/>
            </a:xfrm>
            <a:prstGeom prst="line">
              <a:avLst/>
            </a:prstGeom>
            <a:ln w="9525" cap="flat">
              <a:solidFill>
                <a:schemeClr val="bg1">
                  <a:lumMod val="85000"/>
                </a:schemeClr>
              </a:solidFill>
              <a:prstDash val="solid"/>
              <a:headEnd type="none" w="sm" len="sm"/>
              <a:tailEnd type="none" w="sm" len="sm"/>
            </a:ln>
          </p:spPr>
        </p:sp>
        <p:sp>
          <p:nvSpPr>
            <p:cNvPr id="20" name="AutoShape 31">
              <a:extLst>
                <a:ext uri="{FF2B5EF4-FFF2-40B4-BE49-F238E27FC236}">
                  <a16:creationId xmlns:a16="http://schemas.microsoft.com/office/drawing/2014/main" id="{986DEDF4-65C1-1548-C96B-D13E488B928D}"/>
                </a:ext>
              </a:extLst>
            </p:cNvPr>
            <p:cNvSpPr/>
            <p:nvPr/>
          </p:nvSpPr>
          <p:spPr>
            <a:xfrm>
              <a:off x="9161" y="5741247"/>
              <a:ext cx="6955221" cy="0"/>
            </a:xfrm>
            <a:prstGeom prst="line">
              <a:avLst/>
            </a:prstGeom>
            <a:ln w="9525" cap="flat">
              <a:solidFill>
                <a:schemeClr val="bg1">
                  <a:lumMod val="85000"/>
                </a:schemeClr>
              </a:solidFill>
              <a:prstDash val="solid"/>
              <a:headEnd type="none" w="sm" len="sm"/>
              <a:tailEnd type="none" w="sm" len="sm"/>
            </a:ln>
          </p:spPr>
        </p:sp>
        <p:sp>
          <p:nvSpPr>
            <p:cNvPr id="21" name="AutoShape 32">
              <a:extLst>
                <a:ext uri="{FF2B5EF4-FFF2-40B4-BE49-F238E27FC236}">
                  <a16:creationId xmlns:a16="http://schemas.microsoft.com/office/drawing/2014/main" id="{FDFC5CE3-9445-D490-01BE-D202EC37B641}"/>
                </a:ext>
              </a:extLst>
            </p:cNvPr>
            <p:cNvSpPr/>
            <p:nvPr/>
          </p:nvSpPr>
          <p:spPr>
            <a:xfrm>
              <a:off x="9161" y="6046200"/>
              <a:ext cx="6955221" cy="0"/>
            </a:xfrm>
            <a:prstGeom prst="line">
              <a:avLst/>
            </a:prstGeom>
            <a:ln w="9525" cap="flat">
              <a:solidFill>
                <a:schemeClr val="bg1">
                  <a:lumMod val="85000"/>
                </a:schemeClr>
              </a:solidFill>
              <a:prstDash val="solid"/>
              <a:headEnd type="none" w="sm" len="sm"/>
              <a:tailEnd type="none" w="sm" len="sm"/>
            </a:ln>
          </p:spPr>
        </p:sp>
        <p:sp>
          <p:nvSpPr>
            <p:cNvPr id="22" name="AutoShape 33">
              <a:extLst>
                <a:ext uri="{FF2B5EF4-FFF2-40B4-BE49-F238E27FC236}">
                  <a16:creationId xmlns:a16="http://schemas.microsoft.com/office/drawing/2014/main" id="{AEDBA38B-0E12-3B3E-730C-822B2AF974D0}"/>
                </a:ext>
              </a:extLst>
            </p:cNvPr>
            <p:cNvSpPr/>
            <p:nvPr/>
          </p:nvSpPr>
          <p:spPr>
            <a:xfrm>
              <a:off x="9161" y="6351152"/>
              <a:ext cx="6955221" cy="0"/>
            </a:xfrm>
            <a:prstGeom prst="line">
              <a:avLst/>
            </a:prstGeom>
            <a:ln w="9525" cap="flat">
              <a:solidFill>
                <a:schemeClr val="bg1">
                  <a:lumMod val="85000"/>
                </a:schemeClr>
              </a:solidFill>
              <a:prstDash val="solid"/>
              <a:headEnd type="none" w="sm" len="sm"/>
              <a:tailEnd type="none" w="sm" len="sm"/>
            </a:ln>
          </p:spPr>
        </p:sp>
        <p:sp>
          <p:nvSpPr>
            <p:cNvPr id="23" name="AutoShape 34">
              <a:extLst>
                <a:ext uri="{FF2B5EF4-FFF2-40B4-BE49-F238E27FC236}">
                  <a16:creationId xmlns:a16="http://schemas.microsoft.com/office/drawing/2014/main" id="{1CE92DA1-DA82-5228-46EE-F8F4F33A513A}"/>
                </a:ext>
              </a:extLst>
            </p:cNvPr>
            <p:cNvSpPr/>
            <p:nvPr/>
          </p:nvSpPr>
          <p:spPr>
            <a:xfrm>
              <a:off x="9161" y="6656104"/>
              <a:ext cx="6955221" cy="0"/>
            </a:xfrm>
            <a:prstGeom prst="line">
              <a:avLst/>
            </a:prstGeom>
            <a:ln w="9525" cap="flat">
              <a:solidFill>
                <a:schemeClr val="bg1">
                  <a:lumMod val="85000"/>
                </a:schemeClr>
              </a:solidFill>
              <a:prstDash val="solid"/>
              <a:headEnd type="none" w="sm" len="sm"/>
              <a:tailEnd type="none" w="sm" len="sm"/>
            </a:ln>
          </p:spPr>
        </p:sp>
        <p:sp>
          <p:nvSpPr>
            <p:cNvPr id="24" name="AutoShape 35">
              <a:extLst>
                <a:ext uri="{FF2B5EF4-FFF2-40B4-BE49-F238E27FC236}">
                  <a16:creationId xmlns:a16="http://schemas.microsoft.com/office/drawing/2014/main" id="{7CAD27B2-6685-8B48-E954-5A924C97FC6E}"/>
                </a:ext>
              </a:extLst>
            </p:cNvPr>
            <p:cNvSpPr/>
            <p:nvPr/>
          </p:nvSpPr>
          <p:spPr>
            <a:xfrm>
              <a:off x="9161" y="6961057"/>
              <a:ext cx="6955221" cy="0"/>
            </a:xfrm>
            <a:prstGeom prst="line">
              <a:avLst/>
            </a:prstGeom>
            <a:ln w="9525" cap="flat">
              <a:solidFill>
                <a:schemeClr val="bg1">
                  <a:lumMod val="85000"/>
                </a:schemeClr>
              </a:solidFill>
              <a:prstDash val="solid"/>
              <a:headEnd type="none" w="sm" len="sm"/>
              <a:tailEnd type="none" w="sm" len="sm"/>
            </a:ln>
          </p:spPr>
        </p:sp>
        <p:sp>
          <p:nvSpPr>
            <p:cNvPr id="25" name="AutoShape 36">
              <a:extLst>
                <a:ext uri="{FF2B5EF4-FFF2-40B4-BE49-F238E27FC236}">
                  <a16:creationId xmlns:a16="http://schemas.microsoft.com/office/drawing/2014/main" id="{DA9BA7E8-8203-96A5-BB22-AE69951863A1}"/>
                </a:ext>
              </a:extLst>
            </p:cNvPr>
            <p:cNvSpPr/>
            <p:nvPr/>
          </p:nvSpPr>
          <p:spPr>
            <a:xfrm>
              <a:off x="9161" y="7266009"/>
              <a:ext cx="6955221" cy="0"/>
            </a:xfrm>
            <a:prstGeom prst="line">
              <a:avLst/>
            </a:prstGeom>
            <a:ln w="9525" cap="flat">
              <a:solidFill>
                <a:schemeClr val="bg1">
                  <a:lumMod val="85000"/>
                </a:schemeClr>
              </a:solidFill>
              <a:prstDash val="solid"/>
              <a:headEnd type="none" w="sm" len="sm"/>
              <a:tailEnd type="none" w="sm" len="sm"/>
            </a:ln>
          </p:spPr>
        </p:sp>
        <p:sp>
          <p:nvSpPr>
            <p:cNvPr id="26" name="AutoShape 37">
              <a:extLst>
                <a:ext uri="{FF2B5EF4-FFF2-40B4-BE49-F238E27FC236}">
                  <a16:creationId xmlns:a16="http://schemas.microsoft.com/office/drawing/2014/main" id="{401C2076-6C68-16E6-4D22-EA184199257A}"/>
                </a:ext>
              </a:extLst>
            </p:cNvPr>
            <p:cNvSpPr/>
            <p:nvPr/>
          </p:nvSpPr>
          <p:spPr>
            <a:xfrm>
              <a:off x="9161" y="7570961"/>
              <a:ext cx="6955221" cy="0"/>
            </a:xfrm>
            <a:prstGeom prst="line">
              <a:avLst/>
            </a:prstGeom>
            <a:ln w="9525" cap="flat">
              <a:solidFill>
                <a:schemeClr val="bg1">
                  <a:lumMod val="85000"/>
                </a:schemeClr>
              </a:solidFill>
              <a:prstDash val="solid"/>
              <a:headEnd type="none" w="sm" len="sm"/>
              <a:tailEnd type="none" w="sm" len="sm"/>
            </a:ln>
          </p:spPr>
        </p:sp>
        <p:sp>
          <p:nvSpPr>
            <p:cNvPr id="27" name="AutoShape 38">
              <a:extLst>
                <a:ext uri="{FF2B5EF4-FFF2-40B4-BE49-F238E27FC236}">
                  <a16:creationId xmlns:a16="http://schemas.microsoft.com/office/drawing/2014/main" id="{2FF6D8A3-8D48-F9D3-BEF0-A96540B328D7}"/>
                </a:ext>
              </a:extLst>
            </p:cNvPr>
            <p:cNvSpPr/>
            <p:nvPr/>
          </p:nvSpPr>
          <p:spPr>
            <a:xfrm>
              <a:off x="9161" y="7875914"/>
              <a:ext cx="6955221" cy="0"/>
            </a:xfrm>
            <a:prstGeom prst="line">
              <a:avLst/>
            </a:prstGeom>
            <a:ln w="9525" cap="flat">
              <a:solidFill>
                <a:schemeClr val="bg1">
                  <a:lumMod val="85000"/>
                </a:schemeClr>
              </a:solidFill>
              <a:prstDash val="solid"/>
              <a:headEnd type="none" w="sm" len="sm"/>
              <a:tailEnd type="none" w="sm" len="sm"/>
            </a:ln>
          </p:spPr>
        </p:sp>
        <p:sp>
          <p:nvSpPr>
            <p:cNvPr id="28" name="AutoShape 39">
              <a:extLst>
                <a:ext uri="{FF2B5EF4-FFF2-40B4-BE49-F238E27FC236}">
                  <a16:creationId xmlns:a16="http://schemas.microsoft.com/office/drawing/2014/main" id="{492120AB-F008-488A-DB34-B33C3102EC84}"/>
                </a:ext>
              </a:extLst>
            </p:cNvPr>
            <p:cNvSpPr/>
            <p:nvPr/>
          </p:nvSpPr>
          <p:spPr>
            <a:xfrm>
              <a:off x="9161" y="8180866"/>
              <a:ext cx="6955221" cy="0"/>
            </a:xfrm>
            <a:prstGeom prst="line">
              <a:avLst/>
            </a:prstGeom>
            <a:ln w="9525" cap="flat">
              <a:solidFill>
                <a:schemeClr val="bg1">
                  <a:lumMod val="85000"/>
                </a:schemeClr>
              </a:solidFill>
              <a:prstDash val="solid"/>
              <a:headEnd type="none" w="sm" len="sm"/>
              <a:tailEnd type="none" w="sm" len="sm"/>
            </a:ln>
          </p:spPr>
          <p:txBody>
            <a:bodyPr/>
            <a:lstStyle/>
            <a:p>
              <a:endParaRPr lang="ja-JP" altLang="en-US" dirty="0"/>
            </a:p>
          </p:txBody>
        </p:sp>
        <p:sp>
          <p:nvSpPr>
            <p:cNvPr id="29" name="AutoShape 40">
              <a:extLst>
                <a:ext uri="{FF2B5EF4-FFF2-40B4-BE49-F238E27FC236}">
                  <a16:creationId xmlns:a16="http://schemas.microsoft.com/office/drawing/2014/main" id="{B94F1ABD-F520-32E7-8658-832724467046}"/>
                </a:ext>
              </a:extLst>
            </p:cNvPr>
            <p:cNvSpPr/>
            <p:nvPr/>
          </p:nvSpPr>
          <p:spPr>
            <a:xfrm>
              <a:off x="9161" y="8485818"/>
              <a:ext cx="6955221" cy="0"/>
            </a:xfrm>
            <a:prstGeom prst="line">
              <a:avLst/>
            </a:prstGeom>
            <a:ln w="9525" cap="flat">
              <a:solidFill>
                <a:schemeClr val="bg1">
                  <a:lumMod val="85000"/>
                </a:schemeClr>
              </a:solidFill>
              <a:prstDash val="solid"/>
              <a:headEnd type="none" w="sm" len="sm"/>
              <a:tailEnd type="none" w="sm" len="sm"/>
            </a:ln>
          </p:spPr>
        </p:sp>
        <p:sp>
          <p:nvSpPr>
            <p:cNvPr id="30" name="AutoShape 41">
              <a:extLst>
                <a:ext uri="{FF2B5EF4-FFF2-40B4-BE49-F238E27FC236}">
                  <a16:creationId xmlns:a16="http://schemas.microsoft.com/office/drawing/2014/main" id="{9A9F4B2B-B336-D382-0BF1-41FA82D5BA8F}"/>
                </a:ext>
              </a:extLst>
            </p:cNvPr>
            <p:cNvSpPr/>
            <p:nvPr/>
          </p:nvSpPr>
          <p:spPr>
            <a:xfrm>
              <a:off x="9161" y="8790770"/>
              <a:ext cx="6955221" cy="0"/>
            </a:xfrm>
            <a:prstGeom prst="line">
              <a:avLst/>
            </a:prstGeom>
            <a:ln w="9525" cap="flat">
              <a:solidFill>
                <a:schemeClr val="bg1">
                  <a:lumMod val="85000"/>
                </a:schemeClr>
              </a:solidFill>
              <a:prstDash val="solid"/>
              <a:headEnd type="none" w="sm" len="sm"/>
              <a:tailEnd type="none" w="sm" len="sm"/>
            </a:ln>
          </p:spPr>
        </p:sp>
        <p:sp>
          <p:nvSpPr>
            <p:cNvPr id="31" name="AutoShape 42">
              <a:extLst>
                <a:ext uri="{FF2B5EF4-FFF2-40B4-BE49-F238E27FC236}">
                  <a16:creationId xmlns:a16="http://schemas.microsoft.com/office/drawing/2014/main" id="{6C050FC3-6A83-7E7E-345E-D345D0A4634B}"/>
                </a:ext>
              </a:extLst>
            </p:cNvPr>
            <p:cNvSpPr/>
            <p:nvPr/>
          </p:nvSpPr>
          <p:spPr>
            <a:xfrm>
              <a:off x="9161" y="9095723"/>
              <a:ext cx="6955221" cy="0"/>
            </a:xfrm>
            <a:prstGeom prst="line">
              <a:avLst/>
            </a:prstGeom>
            <a:ln w="9525" cap="flat">
              <a:solidFill>
                <a:schemeClr val="bg1">
                  <a:lumMod val="85000"/>
                </a:schemeClr>
              </a:solidFill>
              <a:prstDash val="solid"/>
              <a:headEnd type="none" w="sm" len="sm"/>
              <a:tailEnd type="none" w="sm" len="sm"/>
            </a:ln>
          </p:spPr>
        </p:sp>
        <p:sp>
          <p:nvSpPr>
            <p:cNvPr id="32" name="AutoShape 43">
              <a:extLst>
                <a:ext uri="{FF2B5EF4-FFF2-40B4-BE49-F238E27FC236}">
                  <a16:creationId xmlns:a16="http://schemas.microsoft.com/office/drawing/2014/main" id="{4837ECE8-3BEB-F803-2379-47244C6F31CB}"/>
                </a:ext>
              </a:extLst>
            </p:cNvPr>
            <p:cNvSpPr/>
            <p:nvPr/>
          </p:nvSpPr>
          <p:spPr>
            <a:xfrm>
              <a:off x="9161" y="9400675"/>
              <a:ext cx="6955221" cy="0"/>
            </a:xfrm>
            <a:prstGeom prst="line">
              <a:avLst/>
            </a:prstGeom>
            <a:ln w="9525" cap="flat">
              <a:solidFill>
                <a:schemeClr val="bg1">
                  <a:lumMod val="85000"/>
                </a:schemeClr>
              </a:solidFill>
              <a:prstDash val="solid"/>
              <a:headEnd type="none" w="sm" len="sm"/>
              <a:tailEnd type="none" w="sm" len="sm"/>
            </a:ln>
          </p:spPr>
        </p:sp>
        <p:sp>
          <p:nvSpPr>
            <p:cNvPr id="33" name="AutoShape 44">
              <a:extLst>
                <a:ext uri="{FF2B5EF4-FFF2-40B4-BE49-F238E27FC236}">
                  <a16:creationId xmlns:a16="http://schemas.microsoft.com/office/drawing/2014/main" id="{5F8B5671-8DF5-6529-E8B7-1445200F9F37}"/>
                </a:ext>
              </a:extLst>
            </p:cNvPr>
            <p:cNvSpPr/>
            <p:nvPr/>
          </p:nvSpPr>
          <p:spPr>
            <a:xfrm>
              <a:off x="9161" y="9705627"/>
              <a:ext cx="6955221" cy="0"/>
            </a:xfrm>
            <a:prstGeom prst="line">
              <a:avLst/>
            </a:prstGeom>
            <a:ln w="9525" cap="flat">
              <a:solidFill>
                <a:schemeClr val="bg1">
                  <a:lumMod val="85000"/>
                </a:schemeClr>
              </a:solidFill>
              <a:prstDash val="solid"/>
              <a:headEnd type="none" w="sm" len="sm"/>
              <a:tailEnd type="none" w="sm" len="sm"/>
            </a:ln>
          </p:spPr>
        </p:sp>
        <p:sp>
          <p:nvSpPr>
            <p:cNvPr id="34" name="AutoShape 45">
              <a:extLst>
                <a:ext uri="{FF2B5EF4-FFF2-40B4-BE49-F238E27FC236}">
                  <a16:creationId xmlns:a16="http://schemas.microsoft.com/office/drawing/2014/main" id="{B3621911-292A-CC4B-B1B8-A1189CF6EAB5}"/>
                </a:ext>
              </a:extLst>
            </p:cNvPr>
            <p:cNvSpPr/>
            <p:nvPr/>
          </p:nvSpPr>
          <p:spPr>
            <a:xfrm>
              <a:off x="13875" y="2081820"/>
              <a:ext cx="0" cy="7623808"/>
            </a:xfrm>
            <a:prstGeom prst="line">
              <a:avLst/>
            </a:prstGeom>
            <a:ln w="9525" cap="flat">
              <a:solidFill>
                <a:schemeClr val="bg1">
                  <a:lumMod val="85000"/>
                </a:schemeClr>
              </a:solidFill>
              <a:prstDash val="solid"/>
              <a:headEnd type="none" w="sm" len="sm"/>
              <a:tailEnd type="none" w="sm" len="sm"/>
            </a:ln>
          </p:spPr>
        </p:sp>
        <p:sp>
          <p:nvSpPr>
            <p:cNvPr id="35" name="AutoShape 46">
              <a:extLst>
                <a:ext uri="{FF2B5EF4-FFF2-40B4-BE49-F238E27FC236}">
                  <a16:creationId xmlns:a16="http://schemas.microsoft.com/office/drawing/2014/main" id="{07C0AD02-E154-4797-8FD1-44F7ABCE60E9}"/>
                </a:ext>
              </a:extLst>
            </p:cNvPr>
            <p:cNvSpPr/>
            <p:nvPr/>
          </p:nvSpPr>
          <p:spPr>
            <a:xfrm flipH="1">
              <a:off x="314113" y="2081820"/>
              <a:ext cx="0" cy="7623808"/>
            </a:xfrm>
            <a:prstGeom prst="line">
              <a:avLst/>
            </a:prstGeom>
            <a:ln w="9525" cap="flat">
              <a:solidFill>
                <a:schemeClr val="bg1">
                  <a:lumMod val="85000"/>
                </a:schemeClr>
              </a:solidFill>
              <a:prstDash val="solid"/>
              <a:headEnd type="none" w="sm" len="sm"/>
              <a:tailEnd type="none" w="sm" len="sm"/>
            </a:ln>
          </p:spPr>
        </p:sp>
        <p:sp>
          <p:nvSpPr>
            <p:cNvPr id="36" name="AutoShape 47">
              <a:extLst>
                <a:ext uri="{FF2B5EF4-FFF2-40B4-BE49-F238E27FC236}">
                  <a16:creationId xmlns:a16="http://schemas.microsoft.com/office/drawing/2014/main" id="{5E330ED8-BB71-0BA8-3188-49175B90584D}"/>
                </a:ext>
              </a:extLst>
            </p:cNvPr>
            <p:cNvSpPr/>
            <p:nvPr/>
          </p:nvSpPr>
          <p:spPr>
            <a:xfrm>
              <a:off x="614350" y="2081820"/>
              <a:ext cx="0" cy="7623808"/>
            </a:xfrm>
            <a:prstGeom prst="line">
              <a:avLst/>
            </a:prstGeom>
            <a:ln w="9525" cap="flat">
              <a:solidFill>
                <a:schemeClr val="bg1">
                  <a:lumMod val="85000"/>
                </a:schemeClr>
              </a:solidFill>
              <a:prstDash val="solid"/>
              <a:headEnd type="none" w="sm" len="sm"/>
              <a:tailEnd type="none" w="sm" len="sm"/>
            </a:ln>
          </p:spPr>
        </p:sp>
        <p:sp>
          <p:nvSpPr>
            <p:cNvPr id="37" name="AutoShape 48">
              <a:extLst>
                <a:ext uri="{FF2B5EF4-FFF2-40B4-BE49-F238E27FC236}">
                  <a16:creationId xmlns:a16="http://schemas.microsoft.com/office/drawing/2014/main" id="{040A202D-3918-62A3-32AB-D5F94D57AB56}"/>
                </a:ext>
              </a:extLst>
            </p:cNvPr>
            <p:cNvSpPr/>
            <p:nvPr/>
          </p:nvSpPr>
          <p:spPr>
            <a:xfrm flipH="1">
              <a:off x="914588" y="2081820"/>
              <a:ext cx="0" cy="7623808"/>
            </a:xfrm>
            <a:prstGeom prst="line">
              <a:avLst/>
            </a:prstGeom>
            <a:ln w="9525" cap="flat">
              <a:solidFill>
                <a:schemeClr val="bg1">
                  <a:lumMod val="85000"/>
                </a:schemeClr>
              </a:solidFill>
              <a:prstDash val="solid"/>
              <a:headEnd type="none" w="sm" len="sm"/>
              <a:tailEnd type="none" w="sm" len="sm"/>
            </a:ln>
          </p:spPr>
        </p:sp>
        <p:sp>
          <p:nvSpPr>
            <p:cNvPr id="38" name="AutoShape 49">
              <a:extLst>
                <a:ext uri="{FF2B5EF4-FFF2-40B4-BE49-F238E27FC236}">
                  <a16:creationId xmlns:a16="http://schemas.microsoft.com/office/drawing/2014/main" id="{1ECD7D2A-D1E1-949A-9BC0-6DAF6EF9FA9F}"/>
                </a:ext>
              </a:extLst>
            </p:cNvPr>
            <p:cNvSpPr/>
            <p:nvPr/>
          </p:nvSpPr>
          <p:spPr>
            <a:xfrm>
              <a:off x="1214825" y="2081820"/>
              <a:ext cx="0" cy="7623808"/>
            </a:xfrm>
            <a:prstGeom prst="line">
              <a:avLst/>
            </a:prstGeom>
            <a:ln w="9525" cap="flat">
              <a:solidFill>
                <a:schemeClr val="bg1">
                  <a:lumMod val="85000"/>
                </a:schemeClr>
              </a:solidFill>
              <a:prstDash val="solid"/>
              <a:headEnd type="none" w="sm" len="sm"/>
              <a:tailEnd type="none" w="sm" len="sm"/>
            </a:ln>
          </p:spPr>
        </p:sp>
        <p:sp>
          <p:nvSpPr>
            <p:cNvPr id="39" name="AutoShape 50">
              <a:extLst>
                <a:ext uri="{FF2B5EF4-FFF2-40B4-BE49-F238E27FC236}">
                  <a16:creationId xmlns:a16="http://schemas.microsoft.com/office/drawing/2014/main" id="{EA1E014B-6F9C-AA1E-9C97-9AF46D15D2AE}"/>
                </a:ext>
              </a:extLst>
            </p:cNvPr>
            <p:cNvSpPr/>
            <p:nvPr/>
          </p:nvSpPr>
          <p:spPr>
            <a:xfrm flipH="1">
              <a:off x="1515063" y="2081820"/>
              <a:ext cx="0" cy="7623808"/>
            </a:xfrm>
            <a:prstGeom prst="line">
              <a:avLst/>
            </a:prstGeom>
            <a:ln w="9525" cap="flat">
              <a:solidFill>
                <a:schemeClr val="bg1">
                  <a:lumMod val="85000"/>
                </a:schemeClr>
              </a:solidFill>
              <a:prstDash val="solid"/>
              <a:headEnd type="none" w="sm" len="sm"/>
              <a:tailEnd type="none" w="sm" len="sm"/>
            </a:ln>
          </p:spPr>
        </p:sp>
        <p:sp>
          <p:nvSpPr>
            <p:cNvPr id="40" name="AutoShape 51">
              <a:extLst>
                <a:ext uri="{FF2B5EF4-FFF2-40B4-BE49-F238E27FC236}">
                  <a16:creationId xmlns:a16="http://schemas.microsoft.com/office/drawing/2014/main" id="{33F086FE-7A18-D9BF-F618-07B371F78349}"/>
                </a:ext>
              </a:extLst>
            </p:cNvPr>
            <p:cNvSpPr/>
            <p:nvPr/>
          </p:nvSpPr>
          <p:spPr>
            <a:xfrm>
              <a:off x="1815300" y="2081820"/>
              <a:ext cx="0" cy="7623808"/>
            </a:xfrm>
            <a:prstGeom prst="line">
              <a:avLst/>
            </a:prstGeom>
            <a:ln w="9525" cap="flat">
              <a:solidFill>
                <a:schemeClr val="bg1">
                  <a:lumMod val="85000"/>
                </a:schemeClr>
              </a:solidFill>
              <a:prstDash val="solid"/>
              <a:headEnd type="none" w="sm" len="sm"/>
              <a:tailEnd type="none" w="sm" len="sm"/>
            </a:ln>
          </p:spPr>
        </p:sp>
        <p:sp>
          <p:nvSpPr>
            <p:cNvPr id="41" name="AutoShape 52">
              <a:extLst>
                <a:ext uri="{FF2B5EF4-FFF2-40B4-BE49-F238E27FC236}">
                  <a16:creationId xmlns:a16="http://schemas.microsoft.com/office/drawing/2014/main" id="{366826AF-F69B-AFD7-1929-8847AA6F395E}"/>
                </a:ext>
              </a:extLst>
            </p:cNvPr>
            <p:cNvSpPr/>
            <p:nvPr/>
          </p:nvSpPr>
          <p:spPr>
            <a:xfrm>
              <a:off x="2115537" y="2081820"/>
              <a:ext cx="0" cy="7623808"/>
            </a:xfrm>
            <a:prstGeom prst="line">
              <a:avLst/>
            </a:prstGeom>
            <a:ln w="9525" cap="flat">
              <a:solidFill>
                <a:schemeClr val="bg1">
                  <a:lumMod val="85000"/>
                </a:schemeClr>
              </a:solidFill>
              <a:prstDash val="solid"/>
              <a:headEnd type="none" w="sm" len="sm"/>
              <a:tailEnd type="none" w="sm" len="sm"/>
            </a:ln>
          </p:spPr>
        </p:sp>
        <p:sp>
          <p:nvSpPr>
            <p:cNvPr id="42" name="AutoShape 53">
              <a:extLst>
                <a:ext uri="{FF2B5EF4-FFF2-40B4-BE49-F238E27FC236}">
                  <a16:creationId xmlns:a16="http://schemas.microsoft.com/office/drawing/2014/main" id="{9531A48A-8E01-8730-0FA7-DB68C1125521}"/>
                </a:ext>
              </a:extLst>
            </p:cNvPr>
            <p:cNvSpPr/>
            <p:nvPr/>
          </p:nvSpPr>
          <p:spPr>
            <a:xfrm flipH="1">
              <a:off x="2415775" y="2081820"/>
              <a:ext cx="0" cy="7623808"/>
            </a:xfrm>
            <a:prstGeom prst="line">
              <a:avLst/>
            </a:prstGeom>
            <a:ln w="9525" cap="flat">
              <a:solidFill>
                <a:schemeClr val="bg1">
                  <a:lumMod val="85000"/>
                </a:schemeClr>
              </a:solidFill>
              <a:prstDash val="solid"/>
              <a:headEnd type="none" w="sm" len="sm"/>
              <a:tailEnd type="none" w="sm" len="sm"/>
            </a:ln>
          </p:spPr>
        </p:sp>
        <p:sp>
          <p:nvSpPr>
            <p:cNvPr id="43" name="AutoShape 54">
              <a:extLst>
                <a:ext uri="{FF2B5EF4-FFF2-40B4-BE49-F238E27FC236}">
                  <a16:creationId xmlns:a16="http://schemas.microsoft.com/office/drawing/2014/main" id="{887C64F4-3CC7-F72E-5401-91CB6E13438B}"/>
                </a:ext>
              </a:extLst>
            </p:cNvPr>
            <p:cNvSpPr/>
            <p:nvPr/>
          </p:nvSpPr>
          <p:spPr>
            <a:xfrm>
              <a:off x="2716012" y="2081820"/>
              <a:ext cx="0" cy="7623808"/>
            </a:xfrm>
            <a:prstGeom prst="line">
              <a:avLst/>
            </a:prstGeom>
            <a:ln w="9525" cap="flat">
              <a:solidFill>
                <a:schemeClr val="bg1">
                  <a:lumMod val="85000"/>
                </a:schemeClr>
              </a:solidFill>
              <a:prstDash val="solid"/>
              <a:headEnd type="none" w="sm" len="sm"/>
              <a:tailEnd type="none" w="sm" len="sm"/>
            </a:ln>
          </p:spPr>
        </p:sp>
        <p:sp>
          <p:nvSpPr>
            <p:cNvPr id="44" name="AutoShape 55">
              <a:extLst>
                <a:ext uri="{FF2B5EF4-FFF2-40B4-BE49-F238E27FC236}">
                  <a16:creationId xmlns:a16="http://schemas.microsoft.com/office/drawing/2014/main" id="{971AC125-0F68-DF71-8CC5-53105A92F4D0}"/>
                </a:ext>
              </a:extLst>
            </p:cNvPr>
            <p:cNvSpPr/>
            <p:nvPr/>
          </p:nvSpPr>
          <p:spPr>
            <a:xfrm>
              <a:off x="3016250" y="2081820"/>
              <a:ext cx="0" cy="7623808"/>
            </a:xfrm>
            <a:prstGeom prst="line">
              <a:avLst/>
            </a:prstGeom>
            <a:ln w="9525" cap="flat">
              <a:solidFill>
                <a:schemeClr val="bg1">
                  <a:lumMod val="85000"/>
                </a:schemeClr>
              </a:solidFill>
              <a:prstDash val="solid"/>
              <a:headEnd type="none" w="sm" len="sm"/>
              <a:tailEnd type="none" w="sm" len="sm"/>
            </a:ln>
          </p:spPr>
        </p:sp>
        <p:sp>
          <p:nvSpPr>
            <p:cNvPr id="45" name="AutoShape 56">
              <a:extLst>
                <a:ext uri="{FF2B5EF4-FFF2-40B4-BE49-F238E27FC236}">
                  <a16:creationId xmlns:a16="http://schemas.microsoft.com/office/drawing/2014/main" id="{CF755151-C724-8B98-8663-AF5E9D92DE99}"/>
                </a:ext>
              </a:extLst>
            </p:cNvPr>
            <p:cNvSpPr/>
            <p:nvPr/>
          </p:nvSpPr>
          <p:spPr>
            <a:xfrm>
              <a:off x="3316487" y="2081820"/>
              <a:ext cx="0" cy="7623808"/>
            </a:xfrm>
            <a:prstGeom prst="line">
              <a:avLst/>
            </a:prstGeom>
            <a:ln w="9525" cap="flat">
              <a:solidFill>
                <a:schemeClr val="bg1">
                  <a:lumMod val="85000"/>
                </a:schemeClr>
              </a:solidFill>
              <a:prstDash val="solid"/>
              <a:headEnd type="none" w="sm" len="sm"/>
              <a:tailEnd type="none" w="sm" len="sm"/>
            </a:ln>
          </p:spPr>
        </p:sp>
        <p:sp>
          <p:nvSpPr>
            <p:cNvPr id="46" name="AutoShape 57">
              <a:extLst>
                <a:ext uri="{FF2B5EF4-FFF2-40B4-BE49-F238E27FC236}">
                  <a16:creationId xmlns:a16="http://schemas.microsoft.com/office/drawing/2014/main" id="{EB6192D7-4BF4-73DA-EDE2-90C436233800}"/>
                </a:ext>
              </a:extLst>
            </p:cNvPr>
            <p:cNvSpPr/>
            <p:nvPr/>
          </p:nvSpPr>
          <p:spPr>
            <a:xfrm>
              <a:off x="3616724" y="2081820"/>
              <a:ext cx="0" cy="7623808"/>
            </a:xfrm>
            <a:prstGeom prst="line">
              <a:avLst/>
            </a:prstGeom>
            <a:ln w="9525" cap="flat">
              <a:solidFill>
                <a:schemeClr val="bg1">
                  <a:lumMod val="85000"/>
                </a:schemeClr>
              </a:solidFill>
              <a:prstDash val="solid"/>
              <a:headEnd type="none" w="sm" len="sm"/>
              <a:tailEnd type="none" w="sm" len="sm"/>
            </a:ln>
          </p:spPr>
        </p:sp>
        <p:sp>
          <p:nvSpPr>
            <p:cNvPr id="47" name="AutoShape 58">
              <a:extLst>
                <a:ext uri="{FF2B5EF4-FFF2-40B4-BE49-F238E27FC236}">
                  <a16:creationId xmlns:a16="http://schemas.microsoft.com/office/drawing/2014/main" id="{83A6E5E9-046B-165A-F98D-77A5F2A41F37}"/>
                </a:ext>
              </a:extLst>
            </p:cNvPr>
            <p:cNvSpPr/>
            <p:nvPr/>
          </p:nvSpPr>
          <p:spPr>
            <a:xfrm>
              <a:off x="3916962" y="2081820"/>
              <a:ext cx="0" cy="7623808"/>
            </a:xfrm>
            <a:prstGeom prst="line">
              <a:avLst/>
            </a:prstGeom>
            <a:ln w="9525" cap="flat">
              <a:solidFill>
                <a:schemeClr val="bg1">
                  <a:lumMod val="85000"/>
                </a:schemeClr>
              </a:solidFill>
              <a:prstDash val="solid"/>
              <a:headEnd type="none" w="sm" len="sm"/>
              <a:tailEnd type="none" w="sm" len="sm"/>
            </a:ln>
          </p:spPr>
        </p:sp>
        <p:sp>
          <p:nvSpPr>
            <p:cNvPr id="48" name="AutoShape 59">
              <a:extLst>
                <a:ext uri="{FF2B5EF4-FFF2-40B4-BE49-F238E27FC236}">
                  <a16:creationId xmlns:a16="http://schemas.microsoft.com/office/drawing/2014/main" id="{42C45307-D98B-04B1-C514-F10CE2E78EF5}"/>
                </a:ext>
              </a:extLst>
            </p:cNvPr>
            <p:cNvSpPr/>
            <p:nvPr/>
          </p:nvSpPr>
          <p:spPr>
            <a:xfrm>
              <a:off x="4217199" y="2081820"/>
              <a:ext cx="0" cy="7623808"/>
            </a:xfrm>
            <a:prstGeom prst="line">
              <a:avLst/>
            </a:prstGeom>
            <a:ln w="9525" cap="flat">
              <a:solidFill>
                <a:schemeClr val="bg1">
                  <a:lumMod val="85000"/>
                </a:schemeClr>
              </a:solidFill>
              <a:prstDash val="solid"/>
              <a:headEnd type="none" w="sm" len="sm"/>
              <a:tailEnd type="none" w="sm" len="sm"/>
            </a:ln>
          </p:spPr>
        </p:sp>
        <p:sp>
          <p:nvSpPr>
            <p:cNvPr id="49" name="AutoShape 60">
              <a:extLst>
                <a:ext uri="{FF2B5EF4-FFF2-40B4-BE49-F238E27FC236}">
                  <a16:creationId xmlns:a16="http://schemas.microsoft.com/office/drawing/2014/main" id="{471B79B5-18BF-54C1-E8BE-F21829B752C1}"/>
                </a:ext>
              </a:extLst>
            </p:cNvPr>
            <p:cNvSpPr/>
            <p:nvPr/>
          </p:nvSpPr>
          <p:spPr>
            <a:xfrm>
              <a:off x="4517437" y="2081820"/>
              <a:ext cx="0" cy="7623808"/>
            </a:xfrm>
            <a:prstGeom prst="line">
              <a:avLst/>
            </a:prstGeom>
            <a:ln w="9525" cap="flat">
              <a:solidFill>
                <a:schemeClr val="bg1">
                  <a:lumMod val="85000"/>
                </a:schemeClr>
              </a:solidFill>
              <a:prstDash val="solid"/>
              <a:headEnd type="none" w="sm" len="sm"/>
              <a:tailEnd type="none" w="sm" len="sm"/>
            </a:ln>
          </p:spPr>
        </p:sp>
        <p:sp>
          <p:nvSpPr>
            <p:cNvPr id="50" name="AutoShape 61">
              <a:extLst>
                <a:ext uri="{FF2B5EF4-FFF2-40B4-BE49-F238E27FC236}">
                  <a16:creationId xmlns:a16="http://schemas.microsoft.com/office/drawing/2014/main" id="{D1DBB28F-2FF1-8CE7-8F0C-6BF4EF98E686}"/>
                </a:ext>
              </a:extLst>
            </p:cNvPr>
            <p:cNvSpPr/>
            <p:nvPr/>
          </p:nvSpPr>
          <p:spPr>
            <a:xfrm flipH="1">
              <a:off x="4817674" y="2081820"/>
              <a:ext cx="0" cy="7623808"/>
            </a:xfrm>
            <a:prstGeom prst="line">
              <a:avLst/>
            </a:prstGeom>
            <a:ln w="9525" cap="flat">
              <a:solidFill>
                <a:schemeClr val="bg1">
                  <a:lumMod val="85000"/>
                </a:schemeClr>
              </a:solidFill>
              <a:prstDash val="solid"/>
              <a:headEnd type="none" w="sm" len="sm"/>
              <a:tailEnd type="none" w="sm" len="sm"/>
            </a:ln>
          </p:spPr>
        </p:sp>
        <p:sp>
          <p:nvSpPr>
            <p:cNvPr id="51" name="AutoShape 62">
              <a:extLst>
                <a:ext uri="{FF2B5EF4-FFF2-40B4-BE49-F238E27FC236}">
                  <a16:creationId xmlns:a16="http://schemas.microsoft.com/office/drawing/2014/main" id="{0D3F556C-B519-7300-62A9-C614F9711551}"/>
                </a:ext>
              </a:extLst>
            </p:cNvPr>
            <p:cNvSpPr/>
            <p:nvPr/>
          </p:nvSpPr>
          <p:spPr>
            <a:xfrm>
              <a:off x="5117911" y="2081820"/>
              <a:ext cx="0" cy="7623808"/>
            </a:xfrm>
            <a:prstGeom prst="line">
              <a:avLst/>
            </a:prstGeom>
            <a:ln w="9525" cap="flat">
              <a:solidFill>
                <a:schemeClr val="bg1">
                  <a:lumMod val="85000"/>
                </a:schemeClr>
              </a:solidFill>
              <a:prstDash val="solid"/>
              <a:headEnd type="none" w="sm" len="sm"/>
              <a:tailEnd type="none" w="sm" len="sm"/>
            </a:ln>
          </p:spPr>
        </p:sp>
        <p:sp>
          <p:nvSpPr>
            <p:cNvPr id="52" name="AutoShape 63">
              <a:extLst>
                <a:ext uri="{FF2B5EF4-FFF2-40B4-BE49-F238E27FC236}">
                  <a16:creationId xmlns:a16="http://schemas.microsoft.com/office/drawing/2014/main" id="{77FF651E-4A11-6DCC-72FB-988E5BE6C018}"/>
                </a:ext>
              </a:extLst>
            </p:cNvPr>
            <p:cNvSpPr/>
            <p:nvPr/>
          </p:nvSpPr>
          <p:spPr>
            <a:xfrm>
              <a:off x="5418149" y="2081820"/>
              <a:ext cx="0" cy="7623808"/>
            </a:xfrm>
            <a:prstGeom prst="line">
              <a:avLst/>
            </a:prstGeom>
            <a:ln w="9525" cap="flat">
              <a:solidFill>
                <a:schemeClr val="bg1">
                  <a:lumMod val="85000"/>
                </a:schemeClr>
              </a:solidFill>
              <a:prstDash val="solid"/>
              <a:headEnd type="none" w="sm" len="sm"/>
              <a:tailEnd type="none" w="sm" len="sm"/>
            </a:ln>
          </p:spPr>
        </p:sp>
        <p:sp>
          <p:nvSpPr>
            <p:cNvPr id="53" name="AutoShape 64">
              <a:extLst>
                <a:ext uri="{FF2B5EF4-FFF2-40B4-BE49-F238E27FC236}">
                  <a16:creationId xmlns:a16="http://schemas.microsoft.com/office/drawing/2014/main" id="{B87B8A38-9DCD-16D4-A870-16F34E928FA8}"/>
                </a:ext>
              </a:extLst>
            </p:cNvPr>
            <p:cNvSpPr/>
            <p:nvPr/>
          </p:nvSpPr>
          <p:spPr>
            <a:xfrm>
              <a:off x="5718386" y="2081820"/>
              <a:ext cx="0" cy="7623808"/>
            </a:xfrm>
            <a:prstGeom prst="line">
              <a:avLst/>
            </a:prstGeom>
            <a:ln w="9525" cap="flat">
              <a:solidFill>
                <a:schemeClr val="bg1">
                  <a:lumMod val="85000"/>
                </a:schemeClr>
              </a:solidFill>
              <a:prstDash val="solid"/>
              <a:headEnd type="none" w="sm" len="sm"/>
              <a:tailEnd type="none" w="sm" len="sm"/>
            </a:ln>
          </p:spPr>
        </p:sp>
        <p:sp>
          <p:nvSpPr>
            <p:cNvPr id="54" name="AutoShape 65">
              <a:extLst>
                <a:ext uri="{FF2B5EF4-FFF2-40B4-BE49-F238E27FC236}">
                  <a16:creationId xmlns:a16="http://schemas.microsoft.com/office/drawing/2014/main" id="{3E56C996-6F86-5986-D7B5-97CDE932FA0A}"/>
                </a:ext>
              </a:extLst>
            </p:cNvPr>
            <p:cNvSpPr/>
            <p:nvPr/>
          </p:nvSpPr>
          <p:spPr>
            <a:xfrm>
              <a:off x="6018624" y="2081820"/>
              <a:ext cx="0" cy="7623808"/>
            </a:xfrm>
            <a:prstGeom prst="line">
              <a:avLst/>
            </a:prstGeom>
            <a:ln w="9525" cap="flat">
              <a:solidFill>
                <a:schemeClr val="bg1">
                  <a:lumMod val="85000"/>
                </a:schemeClr>
              </a:solidFill>
              <a:prstDash val="solid"/>
              <a:headEnd type="none" w="sm" len="sm"/>
              <a:tailEnd type="none" w="sm" len="sm"/>
            </a:ln>
          </p:spPr>
        </p:sp>
        <p:sp>
          <p:nvSpPr>
            <p:cNvPr id="55" name="AutoShape 66">
              <a:extLst>
                <a:ext uri="{FF2B5EF4-FFF2-40B4-BE49-F238E27FC236}">
                  <a16:creationId xmlns:a16="http://schemas.microsoft.com/office/drawing/2014/main" id="{FE53F1C8-D61D-5197-95F9-0EA5D9C68EB0}"/>
                </a:ext>
              </a:extLst>
            </p:cNvPr>
            <p:cNvSpPr/>
            <p:nvPr/>
          </p:nvSpPr>
          <p:spPr>
            <a:xfrm>
              <a:off x="6318861" y="2081820"/>
              <a:ext cx="0" cy="7623808"/>
            </a:xfrm>
            <a:prstGeom prst="line">
              <a:avLst/>
            </a:prstGeom>
            <a:ln w="9525" cap="flat">
              <a:solidFill>
                <a:schemeClr val="bg1">
                  <a:lumMod val="85000"/>
                </a:schemeClr>
              </a:solidFill>
              <a:prstDash val="solid"/>
              <a:headEnd type="none" w="sm" len="sm"/>
              <a:tailEnd type="none" w="sm" len="sm"/>
            </a:ln>
          </p:spPr>
        </p:sp>
        <p:sp>
          <p:nvSpPr>
            <p:cNvPr id="56" name="AutoShape 67">
              <a:extLst>
                <a:ext uri="{FF2B5EF4-FFF2-40B4-BE49-F238E27FC236}">
                  <a16:creationId xmlns:a16="http://schemas.microsoft.com/office/drawing/2014/main" id="{262CF933-D5CB-2490-4C2D-CC949E418AD6}"/>
                </a:ext>
              </a:extLst>
            </p:cNvPr>
            <p:cNvSpPr/>
            <p:nvPr/>
          </p:nvSpPr>
          <p:spPr>
            <a:xfrm>
              <a:off x="6641621" y="2081820"/>
              <a:ext cx="0" cy="7623808"/>
            </a:xfrm>
            <a:prstGeom prst="line">
              <a:avLst/>
            </a:prstGeom>
            <a:ln w="9525" cap="flat">
              <a:solidFill>
                <a:schemeClr val="bg1">
                  <a:lumMod val="85000"/>
                </a:schemeClr>
              </a:solidFill>
              <a:prstDash val="solid"/>
              <a:headEnd type="none" w="sm" len="sm"/>
              <a:tailEnd type="none" w="sm" len="sm"/>
            </a:ln>
          </p:spPr>
        </p:sp>
        <p:sp>
          <p:nvSpPr>
            <p:cNvPr id="57" name="AutoShape 70">
              <a:extLst>
                <a:ext uri="{FF2B5EF4-FFF2-40B4-BE49-F238E27FC236}">
                  <a16:creationId xmlns:a16="http://schemas.microsoft.com/office/drawing/2014/main" id="{47E34164-BE2D-B6CB-FB6C-13FA15DE5F8A}"/>
                </a:ext>
              </a:extLst>
            </p:cNvPr>
            <p:cNvSpPr/>
            <p:nvPr/>
          </p:nvSpPr>
          <p:spPr>
            <a:xfrm>
              <a:off x="6964381" y="2081820"/>
              <a:ext cx="0" cy="7623808"/>
            </a:xfrm>
            <a:prstGeom prst="line">
              <a:avLst/>
            </a:prstGeom>
            <a:ln w="9525" cap="flat">
              <a:solidFill>
                <a:schemeClr val="bg1">
                  <a:lumMod val="85000"/>
                </a:schemeClr>
              </a:solidFill>
              <a:prstDash val="solid"/>
              <a:headEnd type="none" w="sm" len="sm"/>
              <a:tailEnd type="none" w="sm" len="sm"/>
            </a:ln>
          </p:spPr>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0">
            <a:extLst>
              <a:ext uri="{FF2B5EF4-FFF2-40B4-BE49-F238E27FC236}">
                <a16:creationId xmlns:a16="http://schemas.microsoft.com/office/drawing/2014/main" id="{15889BAB-CF1E-3F70-BF5D-3E968E8520CF}"/>
              </a:ext>
            </a:extLst>
          </p:cNvPr>
          <p:cNvSpPr/>
          <p:nvPr/>
        </p:nvSpPr>
        <p:spPr>
          <a:xfrm>
            <a:off x="3333379" y="1177969"/>
            <a:ext cx="4832273" cy="892131"/>
          </a:xfrm>
          <a:custGeom>
            <a:avLst/>
            <a:gdLst/>
            <a:ahLst/>
            <a:cxnLst/>
            <a:rect l="l" t="t" r="r" b="b"/>
            <a:pathLst>
              <a:path w="4238904" h="1032830">
                <a:moveTo>
                  <a:pt x="0" y="0"/>
                </a:moveTo>
                <a:lnTo>
                  <a:pt x="4238904" y="0"/>
                </a:lnTo>
                <a:lnTo>
                  <a:pt x="4238904" y="1032830"/>
                </a:lnTo>
                <a:lnTo>
                  <a:pt x="0" y="1032830"/>
                </a:lnTo>
                <a:close/>
              </a:path>
            </a:pathLst>
          </a:custGeom>
          <a:solidFill>
            <a:srgbClr val="FFFFFF"/>
          </a:solidFill>
          <a:ln w="9525" cap="sq">
            <a:solidFill>
              <a:srgbClr val="000000"/>
            </a:solidFill>
            <a:prstDash val="solid"/>
            <a:miter/>
          </a:ln>
        </p:spPr>
        <p:txBody>
          <a:bodyPr/>
          <a:lstStyle/>
          <a:p>
            <a:endParaRPr lang="en-US" altLang="ja-JP" dirty="0"/>
          </a:p>
          <a:p>
            <a:r>
              <a:rPr lang="en-US" altLang="ja-JP" dirty="0">
                <a:solidFill>
                  <a:srgbClr val="FF0000"/>
                </a:solidFill>
                <a:latin typeface="BIZ UDPゴシック" panose="020B0400000000000000" pitchFamily="50" charset="-128"/>
                <a:ea typeface="BIZ UDPゴシック" panose="020B0400000000000000" pitchFamily="50" charset="-128"/>
              </a:rPr>
              <a:t>YOKOHAMA</a:t>
            </a:r>
            <a:r>
              <a:rPr lang="ja-JP" altLang="en-US" dirty="0">
                <a:solidFill>
                  <a:srgbClr val="FF0000"/>
                </a:solidFill>
                <a:latin typeface="BIZ UDPゴシック" panose="020B0400000000000000" pitchFamily="50" charset="-128"/>
                <a:ea typeface="BIZ UDPゴシック" panose="020B0400000000000000" pitchFamily="50" charset="-128"/>
              </a:rPr>
              <a:t>探究タワー</a:t>
            </a:r>
            <a:endParaRPr lang="en-US" altLang="ja-JP" dirty="0">
              <a:solidFill>
                <a:srgbClr val="FF0000"/>
              </a:solidFill>
              <a:latin typeface="BIZ UDPゴシック" panose="020B0400000000000000" pitchFamily="50" charset="-128"/>
              <a:ea typeface="BIZ UDPゴシック" panose="020B0400000000000000" pitchFamily="50" charset="-128"/>
            </a:endParaRPr>
          </a:p>
          <a:p>
            <a:r>
              <a:rPr lang="ja-JP" altLang="en-US" dirty="0">
                <a:solidFill>
                  <a:srgbClr val="FF0000"/>
                </a:solidFill>
                <a:latin typeface="BIZ UDPゴシック" panose="020B0400000000000000" pitchFamily="50" charset="-128"/>
                <a:ea typeface="BIZ UDPゴシック" panose="020B0400000000000000" pitchFamily="50" charset="-128"/>
              </a:rPr>
              <a:t>（班行動３か所目）</a:t>
            </a:r>
            <a:endParaRPr lang="en-US" altLang="ja-JP" dirty="0">
              <a:solidFill>
                <a:srgbClr val="FF0000"/>
              </a:solidFill>
              <a:latin typeface="BIZ UDPゴシック" panose="020B0400000000000000" pitchFamily="50" charset="-128"/>
              <a:ea typeface="BIZ UDPゴシック" panose="020B0400000000000000" pitchFamily="50" charset="-128"/>
            </a:endParaRPr>
          </a:p>
          <a:p>
            <a:endParaRPr lang="en-US" altLang="ja-JP" dirty="0"/>
          </a:p>
        </p:txBody>
      </p:sp>
      <p:sp>
        <p:nvSpPr>
          <p:cNvPr id="88" name="TextBox 11">
            <a:extLst>
              <a:ext uri="{FF2B5EF4-FFF2-40B4-BE49-F238E27FC236}">
                <a16:creationId xmlns:a16="http://schemas.microsoft.com/office/drawing/2014/main" id="{8CC8603B-0901-A69E-9856-8D447E1FB90F}"/>
              </a:ext>
            </a:extLst>
          </p:cNvPr>
          <p:cNvSpPr txBox="1"/>
          <p:nvPr/>
        </p:nvSpPr>
        <p:spPr>
          <a:xfrm>
            <a:off x="3333379" y="1161514"/>
            <a:ext cx="4832273" cy="908586"/>
          </a:xfrm>
          <a:prstGeom prst="rect">
            <a:avLst/>
          </a:prstGeom>
        </p:spPr>
        <p:txBody>
          <a:bodyPr lIns="35919" tIns="35919" rIns="35919" bIns="35919" rtlCol="0" anchor="ctr"/>
          <a:lstStyle/>
          <a:p>
            <a:pPr algn="ctr">
              <a:lnSpc>
                <a:spcPts val="1385"/>
              </a:lnSpc>
            </a:pPr>
            <a:endParaRPr>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8ED98D5B-B047-9A57-A829-831242F4CDE0}"/>
              </a:ext>
            </a:extLst>
          </p:cNvPr>
          <p:cNvGrpSpPr/>
          <p:nvPr/>
        </p:nvGrpSpPr>
        <p:grpSpPr>
          <a:xfrm>
            <a:off x="3332760" y="986665"/>
            <a:ext cx="2686306" cy="468402"/>
            <a:chOff x="3332760" y="986665"/>
            <a:chExt cx="2686306" cy="468402"/>
          </a:xfrm>
        </p:grpSpPr>
        <p:grpSp>
          <p:nvGrpSpPr>
            <p:cNvPr id="89" name="Group 12">
              <a:extLst>
                <a:ext uri="{FF2B5EF4-FFF2-40B4-BE49-F238E27FC236}">
                  <a16:creationId xmlns:a16="http://schemas.microsoft.com/office/drawing/2014/main" id="{A36BF848-33E9-D1ED-9E92-BA203B896FA0}"/>
                </a:ext>
              </a:extLst>
            </p:cNvPr>
            <p:cNvGrpSpPr/>
            <p:nvPr/>
          </p:nvGrpSpPr>
          <p:grpSpPr>
            <a:xfrm>
              <a:off x="3332760" y="986665"/>
              <a:ext cx="2686306" cy="468402"/>
              <a:chOff x="0" y="-38100"/>
              <a:chExt cx="2050524" cy="267121"/>
            </a:xfrm>
          </p:grpSpPr>
          <p:sp>
            <p:nvSpPr>
              <p:cNvPr id="90" name="Freeform 13">
                <a:extLst>
                  <a:ext uri="{FF2B5EF4-FFF2-40B4-BE49-F238E27FC236}">
                    <a16:creationId xmlns:a16="http://schemas.microsoft.com/office/drawing/2014/main" id="{151C6FEC-326B-63B7-BF6F-8BDEFC349FB5}"/>
                  </a:ext>
                </a:extLst>
              </p:cNvPr>
              <p:cNvSpPr/>
              <p:nvPr/>
            </p:nvSpPr>
            <p:spPr>
              <a:xfrm>
                <a:off x="0" y="0"/>
                <a:ext cx="2050524" cy="229021"/>
              </a:xfrm>
              <a:custGeom>
                <a:avLst/>
                <a:gdLst/>
                <a:ahLst/>
                <a:cxnLst/>
                <a:rect l="l" t="t" r="r" b="b"/>
                <a:pathLst>
                  <a:path w="2050524" h="229021">
                    <a:moveTo>
                      <a:pt x="0" y="0"/>
                    </a:moveTo>
                    <a:lnTo>
                      <a:pt x="2050524" y="0"/>
                    </a:lnTo>
                    <a:lnTo>
                      <a:pt x="2050524" y="229021"/>
                    </a:lnTo>
                    <a:lnTo>
                      <a:pt x="0" y="229021"/>
                    </a:lnTo>
                    <a:close/>
                  </a:path>
                </a:pathLst>
              </a:custGeom>
              <a:solidFill>
                <a:srgbClr val="B6E2D3"/>
              </a:solidFill>
              <a:ln w="9525" cap="sq">
                <a:solidFill>
                  <a:srgbClr val="000000"/>
                </a:solidFill>
                <a:prstDash val="solid"/>
                <a:miter/>
              </a:ln>
            </p:spPr>
            <p:txBody>
              <a:bodyPr/>
              <a:lstStyle/>
              <a:p>
                <a:endParaRPr lang="ja-JP" altLang="en-US" dirty="0"/>
              </a:p>
            </p:txBody>
          </p:sp>
          <p:sp>
            <p:nvSpPr>
              <p:cNvPr id="91" name="TextBox 14">
                <a:extLst>
                  <a:ext uri="{FF2B5EF4-FFF2-40B4-BE49-F238E27FC236}">
                    <a16:creationId xmlns:a16="http://schemas.microsoft.com/office/drawing/2014/main" id="{D78BBE0E-2B34-793B-A786-113E5A0EA4BC}"/>
                  </a:ext>
                </a:extLst>
              </p:cNvPr>
              <p:cNvSpPr txBox="1"/>
              <p:nvPr/>
            </p:nvSpPr>
            <p:spPr>
              <a:xfrm>
                <a:off x="0" y="-38100"/>
                <a:ext cx="2050524" cy="267121"/>
              </a:xfrm>
              <a:prstGeom prst="rect">
                <a:avLst/>
              </a:prstGeom>
            </p:spPr>
            <p:txBody>
              <a:bodyPr lIns="35919" tIns="35919" rIns="35919" bIns="35919" rtlCol="0" anchor="ctr"/>
              <a:lstStyle/>
              <a:p>
                <a:pPr>
                  <a:lnSpc>
                    <a:spcPts val="1820"/>
                  </a:lnSpc>
                </a:pPr>
                <a:endParaRPr lang="en-US" sz="1300" b="1" dirty="0">
                  <a:solidFill>
                    <a:srgbClr val="333333"/>
                  </a:solidFill>
                  <a:latin typeface="BIZ UDPゴシック" panose="020B0400000000000000" pitchFamily="50" charset="-128"/>
                  <a:ea typeface="BIZ UDPゴシック" panose="020B0400000000000000" pitchFamily="50" charset="-128"/>
                  <a:cs typeface="Open Sans"/>
                  <a:sym typeface="Open Sans"/>
                </a:endParaRPr>
              </a:p>
            </p:txBody>
          </p:sp>
        </p:grpSp>
        <p:sp>
          <p:nvSpPr>
            <p:cNvPr id="95" name="TextBox 41">
              <a:extLst>
                <a:ext uri="{FF2B5EF4-FFF2-40B4-BE49-F238E27FC236}">
                  <a16:creationId xmlns:a16="http://schemas.microsoft.com/office/drawing/2014/main" id="{D818FFB7-09D2-5308-BB2B-046AEDF704A2}"/>
                </a:ext>
              </a:extLst>
            </p:cNvPr>
            <p:cNvSpPr txBox="1"/>
            <p:nvPr/>
          </p:nvSpPr>
          <p:spPr>
            <a:xfrm>
              <a:off x="3432658" y="1085181"/>
              <a:ext cx="507381" cy="305725"/>
            </a:xfrm>
            <a:prstGeom prst="rect">
              <a:avLst/>
            </a:prstGeom>
          </p:spPr>
          <p:txBody>
            <a:bodyPr wrap="square" lIns="0" tIns="0" rIns="0" bIns="0" rtlCol="0" anchor="ctr">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01</a:t>
              </a:r>
            </a:p>
          </p:txBody>
        </p:sp>
        <p:sp>
          <p:nvSpPr>
            <p:cNvPr id="96" name="テキスト ボックス 95">
              <a:extLst>
                <a:ext uri="{FF2B5EF4-FFF2-40B4-BE49-F238E27FC236}">
                  <a16:creationId xmlns:a16="http://schemas.microsoft.com/office/drawing/2014/main" id="{C32B8724-7E15-7C99-4856-D98683AB61E8}"/>
                </a:ext>
              </a:extLst>
            </p:cNvPr>
            <p:cNvSpPr txBox="1"/>
            <p:nvPr/>
          </p:nvSpPr>
          <p:spPr>
            <a:xfrm>
              <a:off x="3790192" y="1092616"/>
              <a:ext cx="217892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見学する施設や場所</a:t>
              </a:r>
              <a:endParaRPr kumimoji="1" lang="ja-JP" altLang="en-US" sz="1600" dirty="0"/>
            </a:p>
          </p:txBody>
        </p:sp>
      </p:grpSp>
      <p:sp>
        <p:nvSpPr>
          <p:cNvPr id="98" name="Freeform 16">
            <a:extLst>
              <a:ext uri="{FF2B5EF4-FFF2-40B4-BE49-F238E27FC236}">
                <a16:creationId xmlns:a16="http://schemas.microsoft.com/office/drawing/2014/main" id="{F8B09996-8644-95B4-C96A-EAA6D5283540}"/>
              </a:ext>
            </a:extLst>
          </p:cNvPr>
          <p:cNvSpPr/>
          <p:nvPr/>
        </p:nvSpPr>
        <p:spPr>
          <a:xfrm>
            <a:off x="4045919" y="2434101"/>
            <a:ext cx="3323869" cy="1565269"/>
          </a:xfrm>
          <a:custGeom>
            <a:avLst/>
            <a:gdLst/>
            <a:ahLst/>
            <a:cxnLst/>
            <a:rect l="l" t="t" r="r" b="b"/>
            <a:pathLst>
              <a:path w="2217984" h="2215244">
                <a:moveTo>
                  <a:pt x="0" y="0"/>
                </a:moveTo>
                <a:lnTo>
                  <a:pt x="2217984" y="0"/>
                </a:lnTo>
                <a:lnTo>
                  <a:pt x="2217984" y="2215244"/>
                </a:lnTo>
                <a:lnTo>
                  <a:pt x="0" y="2215244"/>
                </a:lnTo>
                <a:close/>
              </a:path>
            </a:pathLst>
          </a:custGeom>
          <a:solidFill>
            <a:srgbClr val="FFFFFF"/>
          </a:solidFill>
          <a:ln w="9525" cap="sq">
            <a:solidFill>
              <a:srgbClr val="000000"/>
            </a:solidFill>
            <a:prstDash val="solid"/>
            <a:miter/>
          </a:ln>
        </p:spPr>
        <p:txBody>
          <a:bodyPr/>
          <a:lstStyle/>
          <a:p>
            <a:endParaRPr lang="en-US" altLang="ja-JP" dirty="0">
              <a:solidFill>
                <a:srgbClr val="FF0000"/>
              </a:solidFill>
            </a:endParaRPr>
          </a:p>
          <a:p>
            <a:r>
              <a:rPr lang="ja-JP" altLang="en-US" dirty="0">
                <a:solidFill>
                  <a:srgbClr val="FF0000"/>
                </a:solidFill>
                <a:latin typeface="BIZ UDPゴシック" panose="020B0400000000000000" pitchFamily="50" charset="-128"/>
                <a:ea typeface="BIZ UDPゴシック" panose="020B0400000000000000" pitchFamily="50" charset="-128"/>
              </a:rPr>
              <a:t>横浜駅から徒歩５分</a:t>
            </a:r>
            <a:endParaRPr lang="en-US" altLang="ja-JP" dirty="0">
              <a:solidFill>
                <a:srgbClr val="FF0000"/>
              </a:solidFill>
              <a:latin typeface="BIZ UDPゴシック" panose="020B0400000000000000" pitchFamily="50" charset="-128"/>
              <a:ea typeface="BIZ UDPゴシック" panose="020B0400000000000000" pitchFamily="50" charset="-128"/>
            </a:endParaRPr>
          </a:p>
          <a:p>
            <a:r>
              <a:rPr lang="ja-JP" altLang="en-US" dirty="0">
                <a:solidFill>
                  <a:srgbClr val="FF0000"/>
                </a:solidFill>
                <a:latin typeface="BIZ UDPゴシック" panose="020B0400000000000000" pitchFamily="50" charset="-128"/>
                <a:ea typeface="BIZ UDPゴシック" panose="020B0400000000000000" pitchFamily="50" charset="-128"/>
              </a:rPr>
              <a:t>探究学習ができる建物</a:t>
            </a:r>
            <a:endParaRPr lang="en-US" altLang="ja-JP" dirty="0">
              <a:solidFill>
                <a:srgbClr val="FF0000"/>
              </a:solidFill>
              <a:latin typeface="BIZ UDPゴシック" panose="020B0400000000000000" pitchFamily="50" charset="-128"/>
              <a:ea typeface="BIZ UDPゴシック" panose="020B0400000000000000" pitchFamily="50" charset="-128"/>
            </a:endParaRPr>
          </a:p>
          <a:p>
            <a:r>
              <a:rPr lang="ja-JP" altLang="en-US" dirty="0">
                <a:solidFill>
                  <a:srgbClr val="FF0000"/>
                </a:solidFill>
                <a:latin typeface="BIZ UDPゴシック" panose="020B0400000000000000" pitchFamily="50" charset="-128"/>
                <a:ea typeface="BIZ UDPゴシック" panose="020B0400000000000000" pitchFamily="50" charset="-128"/>
              </a:rPr>
              <a:t>見学時間</a:t>
            </a:r>
            <a:endParaRPr lang="en-US" altLang="ja-JP" dirty="0">
              <a:solidFill>
                <a:srgbClr val="FF0000"/>
              </a:solidFill>
              <a:latin typeface="BIZ UDPゴシック" panose="020B0400000000000000" pitchFamily="50" charset="-128"/>
              <a:ea typeface="BIZ UDPゴシック" panose="020B0400000000000000" pitchFamily="50" charset="-128"/>
            </a:endParaRPr>
          </a:p>
          <a:p>
            <a:r>
              <a:rPr lang="en-US" altLang="ja-JP" dirty="0">
                <a:solidFill>
                  <a:srgbClr val="FF0000"/>
                </a:solidFill>
                <a:latin typeface="BIZ UDPゴシック" panose="020B0400000000000000" pitchFamily="50" charset="-128"/>
                <a:ea typeface="BIZ UDPゴシック" panose="020B0400000000000000" pitchFamily="50" charset="-128"/>
              </a:rPr>
              <a:t>13:00</a:t>
            </a:r>
            <a:r>
              <a:rPr lang="ja-JP" altLang="en-US" dirty="0">
                <a:solidFill>
                  <a:srgbClr val="FF0000"/>
                </a:solidFill>
                <a:latin typeface="BIZ UDPゴシック" panose="020B0400000000000000" pitchFamily="50" charset="-128"/>
                <a:ea typeface="BIZ UDPゴシック" panose="020B0400000000000000" pitchFamily="50" charset="-128"/>
              </a:rPr>
              <a:t>～</a:t>
            </a:r>
            <a:r>
              <a:rPr lang="en-US" altLang="ja-JP" dirty="0">
                <a:solidFill>
                  <a:srgbClr val="FF0000"/>
                </a:solidFill>
                <a:latin typeface="BIZ UDPゴシック" panose="020B0400000000000000" pitchFamily="50" charset="-128"/>
                <a:ea typeface="BIZ UDPゴシック" panose="020B0400000000000000" pitchFamily="50" charset="-128"/>
              </a:rPr>
              <a:t>13:30</a:t>
            </a:r>
            <a:r>
              <a:rPr lang="ja-JP" altLang="en-US" dirty="0">
                <a:solidFill>
                  <a:srgbClr val="FF0000"/>
                </a:solidFill>
                <a:latin typeface="BIZ UDPゴシック" panose="020B0400000000000000" pitchFamily="50" charset="-128"/>
                <a:ea typeface="BIZ UDPゴシック" panose="020B0400000000000000" pitchFamily="50" charset="-128"/>
              </a:rPr>
              <a:t>（予定）</a:t>
            </a:r>
          </a:p>
        </p:txBody>
      </p:sp>
      <p:sp>
        <p:nvSpPr>
          <p:cNvPr id="99" name="TextBox 17">
            <a:extLst>
              <a:ext uri="{FF2B5EF4-FFF2-40B4-BE49-F238E27FC236}">
                <a16:creationId xmlns:a16="http://schemas.microsoft.com/office/drawing/2014/main" id="{6AE9F5A1-B5AF-8547-BBAD-194933E08BB5}"/>
              </a:ext>
            </a:extLst>
          </p:cNvPr>
          <p:cNvSpPr txBox="1"/>
          <p:nvPr/>
        </p:nvSpPr>
        <p:spPr>
          <a:xfrm>
            <a:off x="4045919" y="2420640"/>
            <a:ext cx="3323869" cy="1578730"/>
          </a:xfrm>
          <a:prstGeom prst="rect">
            <a:avLst/>
          </a:prstGeom>
        </p:spPr>
        <p:txBody>
          <a:bodyPr lIns="35919" tIns="35919" rIns="35919" bIns="35919" rtlCol="0" anchor="ctr"/>
          <a:lstStyle/>
          <a:p>
            <a:pPr algn="ctr">
              <a:lnSpc>
                <a:spcPts val="1385"/>
              </a:lnSpc>
            </a:pPr>
            <a:endParaRPr/>
          </a:p>
        </p:txBody>
      </p:sp>
      <p:sp>
        <p:nvSpPr>
          <p:cNvPr id="114" name="Freeform 31">
            <a:extLst>
              <a:ext uri="{FF2B5EF4-FFF2-40B4-BE49-F238E27FC236}">
                <a16:creationId xmlns:a16="http://schemas.microsoft.com/office/drawing/2014/main" id="{D73DFF8D-17CA-5152-EB1E-2A8E891747D7}"/>
              </a:ext>
            </a:extLst>
          </p:cNvPr>
          <p:cNvSpPr/>
          <p:nvPr/>
        </p:nvSpPr>
        <p:spPr>
          <a:xfrm>
            <a:off x="4045919" y="4444896"/>
            <a:ext cx="9483550" cy="3525628"/>
          </a:xfrm>
          <a:custGeom>
            <a:avLst/>
            <a:gdLst/>
            <a:ahLst/>
            <a:cxnLst/>
            <a:rect l="l" t="t" r="r" b="b"/>
            <a:pathLst>
              <a:path w="2141578" h="2187007">
                <a:moveTo>
                  <a:pt x="0" y="0"/>
                </a:moveTo>
                <a:lnTo>
                  <a:pt x="2141578" y="0"/>
                </a:lnTo>
                <a:lnTo>
                  <a:pt x="2141578" y="2187007"/>
                </a:lnTo>
                <a:lnTo>
                  <a:pt x="0" y="2187007"/>
                </a:lnTo>
                <a:close/>
              </a:path>
            </a:pathLst>
          </a:custGeom>
          <a:solidFill>
            <a:srgbClr val="FFFFFF"/>
          </a:solidFill>
          <a:ln w="9525" cap="sq">
            <a:solidFill>
              <a:srgbClr val="000000"/>
            </a:solidFill>
            <a:prstDash val="solid"/>
            <a:miter/>
          </a:ln>
        </p:spPr>
        <p:txBody>
          <a:bodyPr/>
          <a:lstStyle/>
          <a:p>
            <a:endParaRPr lang="en-US" altLang="ja-JP" dirty="0"/>
          </a:p>
          <a:p>
            <a:r>
              <a:rPr lang="ja-JP" altLang="en-US" dirty="0">
                <a:solidFill>
                  <a:srgbClr val="FF0000"/>
                </a:solidFill>
                <a:latin typeface="BIZ UDPゴシック" panose="020B0400000000000000" pitchFamily="50" charset="-128"/>
                <a:ea typeface="BIZ UDPゴシック" panose="020B0400000000000000" pitchFamily="50" charset="-128"/>
              </a:rPr>
              <a:t>・思っていた以上に大きい</a:t>
            </a:r>
            <a:endParaRPr lang="en-US" altLang="ja-JP" dirty="0">
              <a:solidFill>
                <a:srgbClr val="FF0000"/>
              </a:solidFill>
              <a:latin typeface="BIZ UDPゴシック" panose="020B0400000000000000" pitchFamily="50" charset="-128"/>
              <a:ea typeface="BIZ UDPゴシック" panose="020B0400000000000000" pitchFamily="50" charset="-128"/>
            </a:endParaRPr>
          </a:p>
          <a:p>
            <a:r>
              <a:rPr lang="ja-JP" altLang="en-US" dirty="0">
                <a:solidFill>
                  <a:srgbClr val="FF0000"/>
                </a:solidFill>
                <a:latin typeface="BIZ UDPゴシック" panose="020B0400000000000000" pitchFamily="50" charset="-128"/>
                <a:ea typeface="BIZ UDPゴシック" panose="020B0400000000000000" pitchFamily="50" charset="-128"/>
              </a:rPr>
              <a:t>・雨の日でも快適</a:t>
            </a:r>
            <a:endParaRPr lang="en-US" altLang="ja-JP" dirty="0">
              <a:solidFill>
                <a:srgbClr val="FF0000"/>
              </a:solidFill>
              <a:latin typeface="BIZ UDPゴシック" panose="020B0400000000000000" pitchFamily="50" charset="-128"/>
              <a:ea typeface="BIZ UDPゴシック" panose="020B0400000000000000" pitchFamily="50" charset="-128"/>
            </a:endParaRPr>
          </a:p>
          <a:p>
            <a:r>
              <a:rPr lang="ja-JP" altLang="en-US" dirty="0">
                <a:solidFill>
                  <a:srgbClr val="FF0000"/>
                </a:solidFill>
                <a:latin typeface="BIZ UDPゴシック" panose="020B0400000000000000" pitchFamily="50" charset="-128"/>
                <a:ea typeface="BIZ UDPゴシック" panose="020B0400000000000000" pitchFamily="50" charset="-128"/>
              </a:rPr>
              <a:t>・観光客も、地元の人もたくさんいた</a:t>
            </a:r>
            <a:endParaRPr lang="en-US" altLang="ja-JP" dirty="0">
              <a:solidFill>
                <a:srgbClr val="FF0000"/>
              </a:solidFill>
              <a:latin typeface="BIZ UDPゴシック" panose="020B0400000000000000" pitchFamily="50" charset="-128"/>
              <a:ea typeface="BIZ UDPゴシック" panose="020B0400000000000000" pitchFamily="50" charset="-128"/>
            </a:endParaRPr>
          </a:p>
          <a:p>
            <a:r>
              <a:rPr lang="ja-JP" altLang="en-US" dirty="0">
                <a:solidFill>
                  <a:srgbClr val="FF0000"/>
                </a:solidFill>
                <a:latin typeface="BIZ UDPゴシック" panose="020B0400000000000000" pitchFamily="50" charset="-128"/>
                <a:ea typeface="BIZ UDPゴシック" panose="020B0400000000000000" pitchFamily="50" charset="-128"/>
              </a:rPr>
              <a:t>・案内板が日本語・英語・中国語で書かれていた</a:t>
            </a:r>
          </a:p>
        </p:txBody>
      </p:sp>
      <p:sp>
        <p:nvSpPr>
          <p:cNvPr id="115" name="TextBox 32">
            <a:extLst>
              <a:ext uri="{FF2B5EF4-FFF2-40B4-BE49-F238E27FC236}">
                <a16:creationId xmlns:a16="http://schemas.microsoft.com/office/drawing/2014/main" id="{66736680-530C-09F2-E089-5383826040A4}"/>
              </a:ext>
            </a:extLst>
          </p:cNvPr>
          <p:cNvSpPr txBox="1"/>
          <p:nvPr/>
        </p:nvSpPr>
        <p:spPr>
          <a:xfrm>
            <a:off x="4045919" y="4414186"/>
            <a:ext cx="9483550" cy="3556338"/>
          </a:xfrm>
          <a:prstGeom prst="rect">
            <a:avLst/>
          </a:prstGeom>
        </p:spPr>
        <p:txBody>
          <a:bodyPr lIns="35919" tIns="35919" rIns="35919" bIns="35919" rtlCol="0" anchor="ctr"/>
          <a:lstStyle/>
          <a:p>
            <a:pPr algn="ctr">
              <a:lnSpc>
                <a:spcPts val="1385"/>
              </a:lnSpc>
            </a:pPr>
            <a:endParaRPr/>
          </a:p>
        </p:txBody>
      </p:sp>
      <p:sp>
        <p:nvSpPr>
          <p:cNvPr id="118" name="Freeform 25">
            <a:extLst>
              <a:ext uri="{FF2B5EF4-FFF2-40B4-BE49-F238E27FC236}">
                <a16:creationId xmlns:a16="http://schemas.microsoft.com/office/drawing/2014/main" id="{B79497C0-44D4-C2B1-F48B-DB00586BF82E}"/>
              </a:ext>
            </a:extLst>
          </p:cNvPr>
          <p:cNvSpPr/>
          <p:nvPr/>
        </p:nvSpPr>
        <p:spPr>
          <a:xfrm>
            <a:off x="4018535" y="8389047"/>
            <a:ext cx="3351254" cy="2037672"/>
          </a:xfrm>
          <a:custGeom>
            <a:avLst/>
            <a:gdLst/>
            <a:ahLst/>
            <a:cxnLst/>
            <a:rect l="l" t="t" r="r" b="b"/>
            <a:pathLst>
              <a:path w="2159723" h="1796622">
                <a:moveTo>
                  <a:pt x="0" y="0"/>
                </a:moveTo>
                <a:lnTo>
                  <a:pt x="2159723" y="0"/>
                </a:lnTo>
                <a:lnTo>
                  <a:pt x="2159723" y="1796622"/>
                </a:lnTo>
                <a:lnTo>
                  <a:pt x="0" y="1796622"/>
                </a:lnTo>
                <a:close/>
              </a:path>
            </a:pathLst>
          </a:custGeom>
          <a:solidFill>
            <a:srgbClr val="FFFFFF"/>
          </a:solidFill>
          <a:ln w="9525" cap="sq">
            <a:solidFill>
              <a:srgbClr val="000000"/>
            </a:solidFill>
            <a:prstDash val="solid"/>
            <a:miter/>
          </a:ln>
        </p:spPr>
        <p:txBody>
          <a:bodyPr/>
          <a:lstStyle/>
          <a:p>
            <a:endParaRPr lang="en-US" altLang="ja-JP" dirty="0"/>
          </a:p>
          <a:p>
            <a:r>
              <a:rPr lang="ja-JP" altLang="en-US" dirty="0">
                <a:solidFill>
                  <a:srgbClr val="FF0000"/>
                </a:solidFill>
                <a:latin typeface="BIZ UDPゴシック" panose="020B0400000000000000" pitchFamily="50" charset="-128"/>
                <a:ea typeface="BIZ UDPゴシック" panose="020B0400000000000000" pitchFamily="50" charset="-128"/>
              </a:rPr>
              <a:t>・スケールの大きさを伝える</a:t>
            </a:r>
            <a:endParaRPr lang="en-US" altLang="ja-JP" dirty="0">
              <a:solidFill>
                <a:srgbClr val="FF0000"/>
              </a:solidFill>
              <a:latin typeface="BIZ UDPゴシック" panose="020B0400000000000000" pitchFamily="50" charset="-128"/>
              <a:ea typeface="BIZ UDPゴシック" panose="020B0400000000000000" pitchFamily="50" charset="-128"/>
            </a:endParaRPr>
          </a:p>
          <a:p>
            <a:r>
              <a:rPr lang="ja-JP" altLang="en-US" dirty="0">
                <a:solidFill>
                  <a:srgbClr val="FF0000"/>
                </a:solidFill>
                <a:latin typeface="BIZ UDPゴシック" panose="020B0400000000000000" pitchFamily="50" charset="-128"/>
                <a:ea typeface="BIZ UDPゴシック" panose="020B0400000000000000" pitchFamily="50" charset="-128"/>
              </a:rPr>
              <a:t>・ＳＤＧｓの</a:t>
            </a:r>
            <a:r>
              <a:rPr lang="ja-JP" altLang="en-US" dirty="0" smtClean="0">
                <a:solidFill>
                  <a:srgbClr val="FF0000"/>
                </a:solidFill>
                <a:latin typeface="BIZ UDPゴシック" panose="020B0400000000000000" pitchFamily="50" charset="-128"/>
                <a:ea typeface="BIZ UDPゴシック" panose="020B0400000000000000" pitchFamily="50" charset="-128"/>
              </a:rPr>
              <a:t>取組と</a:t>
            </a:r>
            <a:r>
              <a:rPr lang="ja-JP" altLang="en-US" dirty="0">
                <a:solidFill>
                  <a:srgbClr val="FF0000"/>
                </a:solidFill>
                <a:latin typeface="BIZ UDPゴシック" panose="020B0400000000000000" pitchFamily="50" charset="-128"/>
                <a:ea typeface="BIZ UDPゴシック" panose="020B0400000000000000" pitchFamily="50" charset="-128"/>
              </a:rPr>
              <a:t>して</a:t>
            </a:r>
            <a:endParaRPr lang="en-US" altLang="ja-JP" dirty="0">
              <a:solidFill>
                <a:srgbClr val="FF0000"/>
              </a:solidFill>
              <a:latin typeface="BIZ UDPゴシック" panose="020B0400000000000000" pitchFamily="50" charset="-128"/>
              <a:ea typeface="BIZ UDPゴシック" panose="020B0400000000000000" pitchFamily="50" charset="-128"/>
            </a:endParaRPr>
          </a:p>
          <a:p>
            <a:r>
              <a:rPr lang="ja-JP" altLang="en-US" dirty="0">
                <a:solidFill>
                  <a:srgbClr val="FF0000"/>
                </a:solidFill>
                <a:latin typeface="BIZ UDPゴシック" panose="020B0400000000000000" pitchFamily="50" charset="-128"/>
                <a:ea typeface="BIZ UDPゴシック" panose="020B0400000000000000" pitchFamily="50" charset="-128"/>
              </a:rPr>
              <a:t>　実践されていた案内板の</a:t>
            </a:r>
            <a:endParaRPr lang="en-US" altLang="ja-JP" dirty="0">
              <a:solidFill>
                <a:srgbClr val="FF0000"/>
              </a:solidFill>
              <a:latin typeface="BIZ UDPゴシック" panose="020B0400000000000000" pitchFamily="50" charset="-128"/>
              <a:ea typeface="BIZ UDPゴシック" panose="020B0400000000000000" pitchFamily="50" charset="-128"/>
            </a:endParaRPr>
          </a:p>
          <a:p>
            <a:r>
              <a:rPr lang="ja-JP" altLang="en-US" dirty="0">
                <a:solidFill>
                  <a:srgbClr val="FF0000"/>
                </a:solidFill>
                <a:latin typeface="BIZ UDPゴシック" panose="020B0400000000000000" pitchFamily="50" charset="-128"/>
                <a:ea typeface="BIZ UDPゴシック" panose="020B0400000000000000" pitchFamily="50" charset="-128"/>
              </a:rPr>
              <a:t>　ことを強調</a:t>
            </a:r>
            <a:endParaRPr lang="en-US" altLang="ja-JP" dirty="0">
              <a:solidFill>
                <a:srgbClr val="FF0000"/>
              </a:solidFill>
              <a:latin typeface="BIZ UDPゴシック" panose="020B0400000000000000" pitchFamily="50" charset="-128"/>
              <a:ea typeface="BIZ UDPゴシック" panose="020B0400000000000000" pitchFamily="50" charset="-128"/>
            </a:endParaRPr>
          </a:p>
          <a:p>
            <a:r>
              <a:rPr lang="ja-JP" altLang="en-US" dirty="0">
                <a:solidFill>
                  <a:srgbClr val="FF0000"/>
                </a:solidFill>
                <a:latin typeface="BIZ UDPゴシック" panose="020B0400000000000000" pitchFamily="50" charset="-128"/>
                <a:ea typeface="BIZ UDPゴシック" panose="020B0400000000000000" pitchFamily="50" charset="-128"/>
              </a:rPr>
              <a:t>・館内の電気は太陽光を</a:t>
            </a:r>
            <a:endParaRPr lang="en-US" altLang="ja-JP" dirty="0">
              <a:solidFill>
                <a:srgbClr val="FF0000"/>
              </a:solidFill>
              <a:latin typeface="BIZ UDPゴシック" panose="020B0400000000000000" pitchFamily="50" charset="-128"/>
              <a:ea typeface="BIZ UDPゴシック" panose="020B0400000000000000" pitchFamily="50" charset="-128"/>
            </a:endParaRPr>
          </a:p>
          <a:p>
            <a:r>
              <a:rPr lang="ja-JP" altLang="en-US" dirty="0">
                <a:solidFill>
                  <a:srgbClr val="FF0000"/>
                </a:solidFill>
                <a:latin typeface="BIZ UDPゴシック" panose="020B0400000000000000" pitchFamily="50" charset="-128"/>
                <a:ea typeface="BIZ UDPゴシック" panose="020B0400000000000000" pitchFamily="50" charset="-128"/>
              </a:rPr>
              <a:t>　使っているそう</a:t>
            </a:r>
          </a:p>
        </p:txBody>
      </p:sp>
      <p:sp>
        <p:nvSpPr>
          <p:cNvPr id="119" name="TextBox 26">
            <a:extLst>
              <a:ext uri="{FF2B5EF4-FFF2-40B4-BE49-F238E27FC236}">
                <a16:creationId xmlns:a16="http://schemas.microsoft.com/office/drawing/2014/main" id="{72DC0D63-7BDF-D6B4-68E5-8D4A8FC427A7}"/>
              </a:ext>
            </a:extLst>
          </p:cNvPr>
          <p:cNvSpPr txBox="1"/>
          <p:nvPr/>
        </p:nvSpPr>
        <p:spPr>
          <a:xfrm>
            <a:off x="4018535" y="8367441"/>
            <a:ext cx="3351254" cy="2059277"/>
          </a:xfrm>
          <a:prstGeom prst="rect">
            <a:avLst/>
          </a:prstGeom>
        </p:spPr>
        <p:txBody>
          <a:bodyPr lIns="35919" tIns="35919" rIns="35919" bIns="35919" rtlCol="0" anchor="ctr"/>
          <a:lstStyle/>
          <a:p>
            <a:pPr algn="ctr">
              <a:lnSpc>
                <a:spcPts val="1385"/>
              </a:lnSpc>
            </a:pPr>
            <a:endParaRPr/>
          </a:p>
        </p:txBody>
      </p:sp>
      <p:sp>
        <p:nvSpPr>
          <p:cNvPr id="126" name="Freeform 16">
            <a:extLst>
              <a:ext uri="{FF2B5EF4-FFF2-40B4-BE49-F238E27FC236}">
                <a16:creationId xmlns:a16="http://schemas.microsoft.com/office/drawing/2014/main" id="{B853F045-6242-2BB0-9391-70D09EEBE8E5}"/>
              </a:ext>
            </a:extLst>
          </p:cNvPr>
          <p:cNvSpPr/>
          <p:nvPr/>
        </p:nvSpPr>
        <p:spPr>
          <a:xfrm>
            <a:off x="7502943" y="2404302"/>
            <a:ext cx="6026525" cy="1595068"/>
          </a:xfrm>
          <a:custGeom>
            <a:avLst/>
            <a:gdLst/>
            <a:ahLst/>
            <a:cxnLst/>
            <a:rect l="l" t="t" r="r" b="b"/>
            <a:pathLst>
              <a:path w="2217984" h="2215244">
                <a:moveTo>
                  <a:pt x="0" y="0"/>
                </a:moveTo>
                <a:lnTo>
                  <a:pt x="2217984" y="0"/>
                </a:lnTo>
                <a:lnTo>
                  <a:pt x="2217984" y="2215244"/>
                </a:lnTo>
                <a:lnTo>
                  <a:pt x="0" y="2215244"/>
                </a:lnTo>
                <a:close/>
              </a:path>
            </a:pathLst>
          </a:custGeom>
          <a:solidFill>
            <a:srgbClr val="FFFFFF"/>
          </a:solidFill>
          <a:ln w="9525" cap="sq">
            <a:solidFill>
              <a:srgbClr val="000000"/>
            </a:solidFill>
            <a:prstDash val="solid"/>
            <a:miter/>
          </a:ln>
        </p:spPr>
        <p:txBody>
          <a:bodyPr/>
          <a:lstStyle/>
          <a:p>
            <a:endParaRPr lang="en-US" altLang="ja-JP" dirty="0"/>
          </a:p>
          <a:p>
            <a:r>
              <a:rPr lang="ja-JP" altLang="en-US" dirty="0">
                <a:solidFill>
                  <a:srgbClr val="FF0000"/>
                </a:solidFill>
                <a:latin typeface="BIZ UDPゴシック" panose="020B0400000000000000" pitchFamily="50" charset="-128"/>
                <a:ea typeface="BIZ UDPゴシック" panose="020B0400000000000000" pitchFamily="50" charset="-128"/>
              </a:rPr>
              <a:t>・なぜこの場所に建設されたか？</a:t>
            </a:r>
            <a:endParaRPr lang="en-US" altLang="ja-JP" dirty="0">
              <a:solidFill>
                <a:srgbClr val="FF0000"/>
              </a:solidFill>
              <a:latin typeface="BIZ UDPゴシック" panose="020B0400000000000000" pitchFamily="50" charset="-128"/>
              <a:ea typeface="BIZ UDPゴシック" panose="020B0400000000000000" pitchFamily="50" charset="-128"/>
            </a:endParaRPr>
          </a:p>
          <a:p>
            <a:r>
              <a:rPr lang="ja-JP" altLang="en-US" dirty="0">
                <a:solidFill>
                  <a:srgbClr val="FF0000"/>
                </a:solidFill>
                <a:latin typeface="BIZ UDPゴシック" panose="020B0400000000000000" pitchFamily="50" charset="-128"/>
                <a:ea typeface="BIZ UDPゴシック" panose="020B0400000000000000" pitchFamily="50" charset="-128"/>
              </a:rPr>
              <a:t>・どんな人が来るのか</a:t>
            </a:r>
          </a:p>
        </p:txBody>
      </p:sp>
      <p:sp>
        <p:nvSpPr>
          <p:cNvPr id="127" name="TextBox 17">
            <a:extLst>
              <a:ext uri="{FF2B5EF4-FFF2-40B4-BE49-F238E27FC236}">
                <a16:creationId xmlns:a16="http://schemas.microsoft.com/office/drawing/2014/main" id="{14B43E73-3B97-D2E0-3F6F-1481A3956C4D}"/>
              </a:ext>
            </a:extLst>
          </p:cNvPr>
          <p:cNvSpPr txBox="1"/>
          <p:nvPr/>
        </p:nvSpPr>
        <p:spPr>
          <a:xfrm>
            <a:off x="7502943" y="2390585"/>
            <a:ext cx="6026525" cy="1608785"/>
          </a:xfrm>
          <a:prstGeom prst="rect">
            <a:avLst/>
          </a:prstGeom>
        </p:spPr>
        <p:txBody>
          <a:bodyPr lIns="35919" tIns="35919" rIns="35919" bIns="35919" rtlCol="0" anchor="ctr"/>
          <a:lstStyle/>
          <a:p>
            <a:pPr algn="ctr">
              <a:lnSpc>
                <a:spcPts val="1385"/>
              </a:lnSpc>
            </a:pPr>
            <a:endParaRPr/>
          </a:p>
        </p:txBody>
      </p:sp>
      <p:sp>
        <p:nvSpPr>
          <p:cNvPr id="135" name="四角形: 角を丸くする 134">
            <a:extLst>
              <a:ext uri="{FF2B5EF4-FFF2-40B4-BE49-F238E27FC236}">
                <a16:creationId xmlns:a16="http://schemas.microsoft.com/office/drawing/2014/main" id="{1F02C66E-297C-BF97-5FDF-690200F922FB}"/>
              </a:ext>
            </a:extLst>
          </p:cNvPr>
          <p:cNvSpPr/>
          <p:nvPr/>
        </p:nvSpPr>
        <p:spPr>
          <a:xfrm>
            <a:off x="3333379" y="2244352"/>
            <a:ext cx="579384" cy="1755017"/>
          </a:xfrm>
          <a:prstGeom prst="roundRect">
            <a:avLst>
              <a:gd name="adj" fmla="val 4392"/>
            </a:avLst>
          </a:prstGeom>
          <a:solidFill>
            <a:srgbClr val="B4D7FF"/>
          </a:solidFill>
          <a:ln>
            <a:solidFill>
              <a:srgbClr val="B4D7FF"/>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事前学習</a:t>
            </a:r>
          </a:p>
        </p:txBody>
      </p:sp>
      <p:sp>
        <p:nvSpPr>
          <p:cNvPr id="136" name="四角形: 角を丸くする 135">
            <a:extLst>
              <a:ext uri="{FF2B5EF4-FFF2-40B4-BE49-F238E27FC236}">
                <a16:creationId xmlns:a16="http://schemas.microsoft.com/office/drawing/2014/main" id="{338DB0F4-BC8A-D0D2-0465-6482DCE9A475}"/>
              </a:ext>
            </a:extLst>
          </p:cNvPr>
          <p:cNvSpPr/>
          <p:nvPr/>
        </p:nvSpPr>
        <p:spPr>
          <a:xfrm>
            <a:off x="3338468" y="4278258"/>
            <a:ext cx="579384" cy="3692265"/>
          </a:xfrm>
          <a:prstGeom prst="roundRect">
            <a:avLst>
              <a:gd name="adj" fmla="val 4392"/>
            </a:avLst>
          </a:prstGeom>
          <a:solidFill>
            <a:srgbClr val="FDE9FF"/>
          </a:solidFill>
          <a:ln>
            <a:solidFill>
              <a:srgbClr val="FDE9FF"/>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現地学習</a:t>
            </a:r>
          </a:p>
        </p:txBody>
      </p:sp>
      <p:sp>
        <p:nvSpPr>
          <p:cNvPr id="137" name="四角形: 角を丸くする 136">
            <a:extLst>
              <a:ext uri="{FF2B5EF4-FFF2-40B4-BE49-F238E27FC236}">
                <a16:creationId xmlns:a16="http://schemas.microsoft.com/office/drawing/2014/main" id="{6CCC700A-1AC6-6344-2E49-0B3A9723C085}"/>
              </a:ext>
            </a:extLst>
          </p:cNvPr>
          <p:cNvSpPr/>
          <p:nvPr/>
        </p:nvSpPr>
        <p:spPr>
          <a:xfrm>
            <a:off x="3333379" y="8239939"/>
            <a:ext cx="579384" cy="2186779"/>
          </a:xfrm>
          <a:prstGeom prst="roundRect">
            <a:avLst>
              <a:gd name="adj" fmla="val 4392"/>
            </a:avLst>
          </a:prstGeom>
          <a:solidFill>
            <a:srgbClr val="FFEDA1"/>
          </a:solidFill>
          <a:ln>
            <a:solidFill>
              <a:srgbClr val="FFEDA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事後学習</a:t>
            </a:r>
          </a:p>
        </p:txBody>
      </p:sp>
      <p:sp>
        <p:nvSpPr>
          <p:cNvPr id="139" name="矢印: 下 138">
            <a:extLst>
              <a:ext uri="{FF2B5EF4-FFF2-40B4-BE49-F238E27FC236}">
                <a16:creationId xmlns:a16="http://schemas.microsoft.com/office/drawing/2014/main" id="{A4EEB283-F236-BB34-3BA5-97DC8F746AC2}"/>
              </a:ext>
            </a:extLst>
          </p:cNvPr>
          <p:cNvSpPr/>
          <p:nvPr/>
        </p:nvSpPr>
        <p:spPr>
          <a:xfrm>
            <a:off x="13697365" y="1993899"/>
            <a:ext cx="266939" cy="6373541"/>
          </a:xfrm>
          <a:prstGeom prst="downArrow">
            <a:avLst/>
          </a:prstGeom>
          <a:solidFill>
            <a:srgbClr val="99CC00"/>
          </a:solidFill>
          <a:ln>
            <a:solidFill>
              <a:srgbClr val="99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Freeform 10">
            <a:extLst>
              <a:ext uri="{FF2B5EF4-FFF2-40B4-BE49-F238E27FC236}">
                <a16:creationId xmlns:a16="http://schemas.microsoft.com/office/drawing/2014/main" id="{2A87C4F2-4C4F-D857-3621-7A1A3F393EAA}"/>
              </a:ext>
            </a:extLst>
          </p:cNvPr>
          <p:cNvSpPr/>
          <p:nvPr/>
        </p:nvSpPr>
        <p:spPr>
          <a:xfrm>
            <a:off x="8302663" y="1177969"/>
            <a:ext cx="5661641" cy="892131"/>
          </a:xfrm>
          <a:custGeom>
            <a:avLst/>
            <a:gdLst/>
            <a:ahLst/>
            <a:cxnLst/>
            <a:rect l="l" t="t" r="r" b="b"/>
            <a:pathLst>
              <a:path w="4238904" h="1032830">
                <a:moveTo>
                  <a:pt x="0" y="0"/>
                </a:moveTo>
                <a:lnTo>
                  <a:pt x="4238904" y="0"/>
                </a:lnTo>
                <a:lnTo>
                  <a:pt x="4238904" y="1032830"/>
                </a:lnTo>
                <a:lnTo>
                  <a:pt x="0" y="1032830"/>
                </a:lnTo>
                <a:close/>
              </a:path>
            </a:pathLst>
          </a:custGeom>
          <a:solidFill>
            <a:srgbClr val="FFFFFF"/>
          </a:solidFill>
          <a:ln w="9525" cap="sq">
            <a:solidFill>
              <a:srgbClr val="000000"/>
            </a:solidFill>
            <a:prstDash val="solid"/>
            <a:miter/>
          </a:ln>
        </p:spPr>
        <p:txBody>
          <a:bodyPr/>
          <a:lstStyle/>
          <a:p>
            <a:endParaRPr lang="en-US" altLang="ja-JP" dirty="0"/>
          </a:p>
          <a:p>
            <a:r>
              <a:rPr lang="ja-JP" altLang="en-US" dirty="0">
                <a:solidFill>
                  <a:srgbClr val="FF0000"/>
                </a:solidFill>
                <a:latin typeface="BIZ UDPゴシック" panose="020B0400000000000000" pitchFamily="50" charset="-128"/>
                <a:ea typeface="BIZ UDPゴシック" panose="020B0400000000000000" pitchFamily="50" charset="-128"/>
              </a:rPr>
              <a:t>・</a:t>
            </a:r>
            <a:r>
              <a:rPr lang="en-US" altLang="ja-JP" dirty="0">
                <a:solidFill>
                  <a:srgbClr val="FF0000"/>
                </a:solidFill>
                <a:latin typeface="BIZ UDPゴシック" panose="020B0400000000000000" pitchFamily="50" charset="-128"/>
                <a:ea typeface="BIZ UDPゴシック" panose="020B0400000000000000" pitchFamily="50" charset="-128"/>
              </a:rPr>
              <a:t>SDG</a:t>
            </a:r>
            <a:r>
              <a:rPr lang="ja-JP" altLang="en-US" dirty="0">
                <a:solidFill>
                  <a:srgbClr val="FF0000"/>
                </a:solidFill>
                <a:latin typeface="BIZ UDPゴシック" panose="020B0400000000000000" pitchFamily="50" charset="-128"/>
                <a:ea typeface="BIZ UDPゴシック" panose="020B0400000000000000" pitchFamily="50" charset="-128"/>
              </a:rPr>
              <a:t>ｓについて学ぶ</a:t>
            </a:r>
            <a:endParaRPr lang="en-US" altLang="ja-JP" dirty="0">
              <a:solidFill>
                <a:srgbClr val="FF0000"/>
              </a:solidFill>
              <a:latin typeface="BIZ UDPゴシック" panose="020B0400000000000000" pitchFamily="50" charset="-128"/>
              <a:ea typeface="BIZ UDPゴシック" panose="020B0400000000000000" pitchFamily="50" charset="-128"/>
            </a:endParaRPr>
          </a:p>
          <a:p>
            <a:r>
              <a:rPr lang="ja-JP" altLang="en-US" dirty="0">
                <a:solidFill>
                  <a:srgbClr val="FF0000"/>
                </a:solidFill>
                <a:latin typeface="BIZ UDPゴシック" panose="020B0400000000000000" pitchFamily="50" charset="-128"/>
                <a:ea typeface="BIZ UDPゴシック" panose="020B0400000000000000" pitchFamily="50" charset="-128"/>
              </a:rPr>
              <a:t>・班行動の目的を再確認する</a:t>
            </a:r>
          </a:p>
        </p:txBody>
      </p:sp>
      <p:sp>
        <p:nvSpPr>
          <p:cNvPr id="150" name="TextBox 11">
            <a:extLst>
              <a:ext uri="{FF2B5EF4-FFF2-40B4-BE49-F238E27FC236}">
                <a16:creationId xmlns:a16="http://schemas.microsoft.com/office/drawing/2014/main" id="{CEB08A97-3328-E146-887E-D47E88AA4629}"/>
              </a:ext>
            </a:extLst>
          </p:cNvPr>
          <p:cNvSpPr txBox="1"/>
          <p:nvPr/>
        </p:nvSpPr>
        <p:spPr>
          <a:xfrm>
            <a:off x="8302663" y="1161514"/>
            <a:ext cx="5661641" cy="908586"/>
          </a:xfrm>
          <a:prstGeom prst="rect">
            <a:avLst/>
          </a:prstGeom>
        </p:spPr>
        <p:txBody>
          <a:bodyPr lIns="35919" tIns="35919" rIns="35919" bIns="35919" rtlCol="0" anchor="ctr"/>
          <a:lstStyle/>
          <a:p>
            <a:pPr algn="ctr">
              <a:lnSpc>
                <a:spcPts val="1385"/>
              </a:lnSpc>
            </a:pPr>
            <a:endParaRPr>
              <a:latin typeface="BIZ UDPゴシック" panose="020B0400000000000000" pitchFamily="50" charset="-128"/>
              <a:ea typeface="BIZ UDPゴシック" panose="020B0400000000000000" pitchFamily="50" charset="-128"/>
            </a:endParaRPr>
          </a:p>
        </p:txBody>
      </p:sp>
      <p:grpSp>
        <p:nvGrpSpPr>
          <p:cNvPr id="151" name="Group 12">
            <a:extLst>
              <a:ext uri="{FF2B5EF4-FFF2-40B4-BE49-F238E27FC236}">
                <a16:creationId xmlns:a16="http://schemas.microsoft.com/office/drawing/2014/main" id="{6B8F3656-E1D9-2810-9E41-A49B4B98C5D9}"/>
              </a:ext>
            </a:extLst>
          </p:cNvPr>
          <p:cNvGrpSpPr/>
          <p:nvPr/>
        </p:nvGrpSpPr>
        <p:grpSpPr>
          <a:xfrm>
            <a:off x="8302663" y="981327"/>
            <a:ext cx="2386460" cy="468402"/>
            <a:chOff x="0" y="-38100"/>
            <a:chExt cx="2050524" cy="267121"/>
          </a:xfrm>
        </p:grpSpPr>
        <p:sp>
          <p:nvSpPr>
            <p:cNvPr id="152" name="Freeform 13">
              <a:extLst>
                <a:ext uri="{FF2B5EF4-FFF2-40B4-BE49-F238E27FC236}">
                  <a16:creationId xmlns:a16="http://schemas.microsoft.com/office/drawing/2014/main" id="{3DA6C88F-CF05-48BD-01E2-754EF699CBDA}"/>
                </a:ext>
              </a:extLst>
            </p:cNvPr>
            <p:cNvSpPr/>
            <p:nvPr/>
          </p:nvSpPr>
          <p:spPr>
            <a:xfrm>
              <a:off x="0" y="0"/>
              <a:ext cx="2050524" cy="229021"/>
            </a:xfrm>
            <a:custGeom>
              <a:avLst/>
              <a:gdLst/>
              <a:ahLst/>
              <a:cxnLst/>
              <a:rect l="l" t="t" r="r" b="b"/>
              <a:pathLst>
                <a:path w="2050524" h="229021">
                  <a:moveTo>
                    <a:pt x="0" y="0"/>
                  </a:moveTo>
                  <a:lnTo>
                    <a:pt x="2050524" y="0"/>
                  </a:lnTo>
                  <a:lnTo>
                    <a:pt x="2050524" y="229021"/>
                  </a:lnTo>
                  <a:lnTo>
                    <a:pt x="0" y="229021"/>
                  </a:lnTo>
                  <a:close/>
                </a:path>
              </a:pathLst>
            </a:custGeom>
            <a:solidFill>
              <a:srgbClr val="B6E2D3"/>
            </a:solidFill>
            <a:ln w="9525" cap="sq">
              <a:solidFill>
                <a:srgbClr val="000000"/>
              </a:solidFill>
              <a:prstDash val="solid"/>
              <a:miter/>
            </a:ln>
          </p:spPr>
          <p:txBody>
            <a:bodyPr/>
            <a:lstStyle/>
            <a:p>
              <a:endParaRPr lang="ja-JP" altLang="en-US" dirty="0"/>
            </a:p>
          </p:txBody>
        </p:sp>
        <p:sp>
          <p:nvSpPr>
            <p:cNvPr id="153" name="TextBox 14">
              <a:extLst>
                <a:ext uri="{FF2B5EF4-FFF2-40B4-BE49-F238E27FC236}">
                  <a16:creationId xmlns:a16="http://schemas.microsoft.com/office/drawing/2014/main" id="{0F144E20-44CA-D7DC-F888-21CD790FECE3}"/>
                </a:ext>
              </a:extLst>
            </p:cNvPr>
            <p:cNvSpPr txBox="1"/>
            <p:nvPr/>
          </p:nvSpPr>
          <p:spPr>
            <a:xfrm>
              <a:off x="0" y="-38100"/>
              <a:ext cx="2050524" cy="267121"/>
            </a:xfrm>
            <a:prstGeom prst="rect">
              <a:avLst/>
            </a:prstGeom>
          </p:spPr>
          <p:txBody>
            <a:bodyPr lIns="35919" tIns="35919" rIns="35919" bIns="35919" rtlCol="0" anchor="ctr"/>
            <a:lstStyle/>
            <a:p>
              <a:pPr>
                <a:lnSpc>
                  <a:spcPts val="1820"/>
                </a:lnSpc>
              </a:pPr>
              <a:endParaRPr lang="en-US" sz="1300" b="1" dirty="0">
                <a:solidFill>
                  <a:srgbClr val="333333"/>
                </a:solidFill>
                <a:latin typeface="BIZ UDPゴシック" panose="020B0400000000000000" pitchFamily="50" charset="-128"/>
                <a:ea typeface="BIZ UDPゴシック" panose="020B0400000000000000" pitchFamily="50" charset="-128"/>
                <a:cs typeface="Open Sans"/>
                <a:sym typeface="Open Sans"/>
              </a:endParaRPr>
            </a:p>
          </p:txBody>
        </p:sp>
      </p:grpSp>
      <p:sp>
        <p:nvSpPr>
          <p:cNvPr id="157" name="Freeform 25">
            <a:extLst>
              <a:ext uri="{FF2B5EF4-FFF2-40B4-BE49-F238E27FC236}">
                <a16:creationId xmlns:a16="http://schemas.microsoft.com/office/drawing/2014/main" id="{528B3315-00B7-045D-357E-D6959796E906}"/>
              </a:ext>
            </a:extLst>
          </p:cNvPr>
          <p:cNvSpPr/>
          <p:nvPr/>
        </p:nvSpPr>
        <p:spPr>
          <a:xfrm>
            <a:off x="7524660" y="8405856"/>
            <a:ext cx="6461359" cy="2037672"/>
          </a:xfrm>
          <a:custGeom>
            <a:avLst/>
            <a:gdLst/>
            <a:ahLst/>
            <a:cxnLst/>
            <a:rect l="l" t="t" r="r" b="b"/>
            <a:pathLst>
              <a:path w="2159723" h="1796622">
                <a:moveTo>
                  <a:pt x="0" y="0"/>
                </a:moveTo>
                <a:lnTo>
                  <a:pt x="2159723" y="0"/>
                </a:lnTo>
                <a:lnTo>
                  <a:pt x="2159723" y="1796622"/>
                </a:lnTo>
                <a:lnTo>
                  <a:pt x="0" y="1796622"/>
                </a:lnTo>
                <a:close/>
              </a:path>
            </a:pathLst>
          </a:custGeom>
          <a:solidFill>
            <a:srgbClr val="FFFFFF"/>
          </a:solidFill>
          <a:ln w="9525" cap="sq">
            <a:solidFill>
              <a:srgbClr val="000000"/>
            </a:solidFill>
            <a:prstDash val="solid"/>
            <a:miter/>
          </a:ln>
        </p:spPr>
        <p:txBody>
          <a:bodyPr/>
          <a:lstStyle/>
          <a:p>
            <a:endParaRPr lang="en-US" altLang="ja-JP" dirty="0"/>
          </a:p>
          <a:p>
            <a:r>
              <a:rPr lang="ja-JP" altLang="en-US" dirty="0">
                <a:solidFill>
                  <a:srgbClr val="FF0000"/>
                </a:solidFill>
                <a:latin typeface="BIZ UDPゴシック" panose="020B0400000000000000" pitchFamily="50" charset="-128"/>
                <a:ea typeface="BIZ UDPゴシック" panose="020B0400000000000000" pitchFamily="50" charset="-128"/>
              </a:rPr>
              <a:t>・探究のシンボルという印象</a:t>
            </a:r>
            <a:endParaRPr lang="en-US" altLang="ja-JP" dirty="0">
              <a:solidFill>
                <a:srgbClr val="FF0000"/>
              </a:solidFill>
              <a:latin typeface="BIZ UDPゴシック" panose="020B0400000000000000" pitchFamily="50" charset="-128"/>
              <a:ea typeface="BIZ UDPゴシック" panose="020B0400000000000000" pitchFamily="50" charset="-128"/>
            </a:endParaRPr>
          </a:p>
          <a:p>
            <a:r>
              <a:rPr lang="ja-JP" altLang="en-US" dirty="0">
                <a:solidFill>
                  <a:srgbClr val="FF0000"/>
                </a:solidFill>
                <a:latin typeface="BIZ UDPゴシック" panose="020B0400000000000000" pitchFamily="50" charset="-128"/>
                <a:ea typeface="BIZ UDPゴシック" panose="020B0400000000000000" pitchFamily="50" charset="-128"/>
              </a:rPr>
              <a:t>・大きくても迷いにくい設計</a:t>
            </a:r>
            <a:endParaRPr lang="en-US" altLang="ja-JP" dirty="0">
              <a:solidFill>
                <a:srgbClr val="FF0000"/>
              </a:solidFill>
              <a:latin typeface="BIZ UDPゴシック" panose="020B0400000000000000" pitchFamily="50" charset="-128"/>
              <a:ea typeface="BIZ UDPゴシック" panose="020B0400000000000000" pitchFamily="50" charset="-128"/>
            </a:endParaRPr>
          </a:p>
          <a:p>
            <a:r>
              <a:rPr lang="ja-JP" altLang="en-US" dirty="0">
                <a:solidFill>
                  <a:srgbClr val="FF0000"/>
                </a:solidFill>
                <a:latin typeface="BIZ UDPゴシック" panose="020B0400000000000000" pitchFamily="50" charset="-128"/>
                <a:ea typeface="BIZ UDPゴシック" panose="020B0400000000000000" pitchFamily="50" charset="-128"/>
              </a:rPr>
              <a:t>・案内板が３か国語でありとても親切</a:t>
            </a:r>
            <a:endParaRPr lang="en-US" altLang="ja-JP" dirty="0">
              <a:solidFill>
                <a:srgbClr val="FF0000"/>
              </a:solidFill>
              <a:latin typeface="BIZ UDPゴシック" panose="020B0400000000000000" pitchFamily="50" charset="-128"/>
              <a:ea typeface="BIZ UDPゴシック" panose="020B0400000000000000" pitchFamily="50" charset="-128"/>
            </a:endParaRPr>
          </a:p>
          <a:p>
            <a:r>
              <a:rPr lang="ja-JP" altLang="en-US" dirty="0">
                <a:solidFill>
                  <a:srgbClr val="FF0000"/>
                </a:solidFill>
                <a:latin typeface="BIZ UDPゴシック" panose="020B0400000000000000" pitchFamily="50" charset="-128"/>
                <a:ea typeface="BIZ UDPゴシック" panose="020B0400000000000000" pitchFamily="50" charset="-128"/>
              </a:rPr>
              <a:t>・サステナブルに運営できる方法を考えているそう</a:t>
            </a:r>
            <a:endParaRPr lang="en-US" altLang="ja-JP" dirty="0">
              <a:solidFill>
                <a:srgbClr val="FF0000"/>
              </a:solidFill>
              <a:latin typeface="BIZ UDPゴシック" panose="020B0400000000000000" pitchFamily="50" charset="-128"/>
              <a:ea typeface="BIZ UDPゴシック" panose="020B0400000000000000" pitchFamily="50" charset="-128"/>
            </a:endParaRPr>
          </a:p>
          <a:p>
            <a:r>
              <a:rPr lang="ja-JP" altLang="en-US" dirty="0">
                <a:solidFill>
                  <a:srgbClr val="FF0000"/>
                </a:solidFill>
                <a:latin typeface="BIZ UDPゴシック" panose="020B0400000000000000" pitchFamily="50" charset="-128"/>
                <a:ea typeface="BIZ UDPゴシック" panose="020B0400000000000000" pitchFamily="50" charset="-128"/>
              </a:rPr>
              <a:t>・学びたいポイントがたくさんあった</a:t>
            </a:r>
            <a:endParaRPr lang="en-US" altLang="ja-JP" dirty="0">
              <a:solidFill>
                <a:srgbClr val="FF0000"/>
              </a:solidFill>
              <a:latin typeface="BIZ UDPゴシック" panose="020B0400000000000000" pitchFamily="50" charset="-128"/>
              <a:ea typeface="BIZ UDPゴシック" panose="020B0400000000000000" pitchFamily="50" charset="-128"/>
            </a:endParaRPr>
          </a:p>
          <a:p>
            <a:r>
              <a:rPr lang="ja-JP" altLang="en-US" dirty="0">
                <a:solidFill>
                  <a:srgbClr val="FF0000"/>
                </a:solidFill>
                <a:latin typeface="BIZ UDPゴシック" panose="020B0400000000000000" pitchFamily="50" charset="-128"/>
                <a:ea typeface="BIZ UDPゴシック" panose="020B0400000000000000" pitchFamily="50" charset="-128"/>
              </a:rPr>
              <a:t>・私の地元にもあったらいいなと感じた</a:t>
            </a:r>
          </a:p>
        </p:txBody>
      </p:sp>
      <p:sp>
        <p:nvSpPr>
          <p:cNvPr id="158" name="TextBox 26">
            <a:extLst>
              <a:ext uri="{FF2B5EF4-FFF2-40B4-BE49-F238E27FC236}">
                <a16:creationId xmlns:a16="http://schemas.microsoft.com/office/drawing/2014/main" id="{48A3A926-E42F-D95E-2108-7DD129681406}"/>
              </a:ext>
            </a:extLst>
          </p:cNvPr>
          <p:cNvSpPr txBox="1"/>
          <p:nvPr/>
        </p:nvSpPr>
        <p:spPr>
          <a:xfrm>
            <a:off x="7524660" y="8384250"/>
            <a:ext cx="6461359" cy="2059277"/>
          </a:xfrm>
          <a:prstGeom prst="rect">
            <a:avLst/>
          </a:prstGeom>
        </p:spPr>
        <p:txBody>
          <a:bodyPr lIns="35919" tIns="35919" rIns="35919" bIns="35919" rtlCol="0" anchor="ctr"/>
          <a:lstStyle/>
          <a:p>
            <a:pPr algn="ctr">
              <a:lnSpc>
                <a:spcPts val="1385"/>
              </a:lnSpc>
            </a:pPr>
            <a:endParaRPr/>
          </a:p>
        </p:txBody>
      </p:sp>
      <p:grpSp>
        <p:nvGrpSpPr>
          <p:cNvPr id="7" name="グループ化 6">
            <a:extLst>
              <a:ext uri="{FF2B5EF4-FFF2-40B4-BE49-F238E27FC236}">
                <a16:creationId xmlns:a16="http://schemas.microsoft.com/office/drawing/2014/main" id="{7CC88E8B-127C-2164-51E1-1DA461AF7020}"/>
              </a:ext>
            </a:extLst>
          </p:cNvPr>
          <p:cNvGrpSpPr/>
          <p:nvPr/>
        </p:nvGrpSpPr>
        <p:grpSpPr>
          <a:xfrm>
            <a:off x="7502944" y="2174924"/>
            <a:ext cx="6296951" cy="466990"/>
            <a:chOff x="7502944" y="2174924"/>
            <a:chExt cx="6296951" cy="466990"/>
          </a:xfrm>
        </p:grpSpPr>
        <p:grpSp>
          <p:nvGrpSpPr>
            <p:cNvPr id="128" name="Group 18">
              <a:extLst>
                <a:ext uri="{FF2B5EF4-FFF2-40B4-BE49-F238E27FC236}">
                  <a16:creationId xmlns:a16="http://schemas.microsoft.com/office/drawing/2014/main" id="{BE4C387C-71C5-33D3-72F2-B97108F030A3}"/>
                </a:ext>
              </a:extLst>
            </p:cNvPr>
            <p:cNvGrpSpPr/>
            <p:nvPr/>
          </p:nvGrpSpPr>
          <p:grpSpPr>
            <a:xfrm>
              <a:off x="7502944" y="2174924"/>
              <a:ext cx="5749740" cy="448182"/>
              <a:chOff x="0" y="-38100"/>
              <a:chExt cx="1920169" cy="258911"/>
            </a:xfrm>
          </p:grpSpPr>
          <p:sp>
            <p:nvSpPr>
              <p:cNvPr id="129" name="Freeform 19">
                <a:extLst>
                  <a:ext uri="{FF2B5EF4-FFF2-40B4-BE49-F238E27FC236}">
                    <a16:creationId xmlns:a16="http://schemas.microsoft.com/office/drawing/2014/main" id="{B510FB7A-28EC-79BF-9F56-02B5766E7103}"/>
                  </a:ext>
                </a:extLst>
              </p:cNvPr>
              <p:cNvSpPr/>
              <p:nvPr/>
            </p:nvSpPr>
            <p:spPr>
              <a:xfrm>
                <a:off x="0" y="0"/>
                <a:ext cx="964051" cy="220811"/>
              </a:xfrm>
              <a:custGeom>
                <a:avLst/>
                <a:gdLst/>
                <a:ahLst/>
                <a:cxnLst/>
                <a:rect l="l" t="t" r="r" b="b"/>
                <a:pathLst>
                  <a:path w="1920169" h="220811">
                    <a:moveTo>
                      <a:pt x="0" y="0"/>
                    </a:moveTo>
                    <a:lnTo>
                      <a:pt x="1920169" y="0"/>
                    </a:lnTo>
                    <a:lnTo>
                      <a:pt x="1920169" y="220811"/>
                    </a:lnTo>
                    <a:lnTo>
                      <a:pt x="0" y="220811"/>
                    </a:lnTo>
                    <a:close/>
                  </a:path>
                </a:pathLst>
              </a:custGeom>
              <a:solidFill>
                <a:srgbClr val="B4D7FF"/>
              </a:solidFill>
              <a:ln w="9525" cap="sq">
                <a:solidFill>
                  <a:srgbClr val="000000"/>
                </a:solidFill>
                <a:prstDash val="solid"/>
                <a:miter/>
              </a:ln>
            </p:spPr>
          </p:sp>
          <p:sp>
            <p:nvSpPr>
              <p:cNvPr id="130" name="TextBox 20">
                <a:extLst>
                  <a:ext uri="{FF2B5EF4-FFF2-40B4-BE49-F238E27FC236}">
                    <a16:creationId xmlns:a16="http://schemas.microsoft.com/office/drawing/2014/main" id="{1C6782B9-01D0-76EF-9292-B1A05C5C2414}"/>
                  </a:ext>
                </a:extLst>
              </p:cNvPr>
              <p:cNvSpPr txBox="1"/>
              <p:nvPr/>
            </p:nvSpPr>
            <p:spPr>
              <a:xfrm>
                <a:off x="0" y="-38100"/>
                <a:ext cx="1920169" cy="25891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31" name="TextBox 42">
              <a:extLst>
                <a:ext uri="{FF2B5EF4-FFF2-40B4-BE49-F238E27FC236}">
                  <a16:creationId xmlns:a16="http://schemas.microsoft.com/office/drawing/2014/main" id="{34E74EC5-A832-3CD2-43B2-238F3F8E28CC}"/>
                </a:ext>
              </a:extLst>
            </p:cNvPr>
            <p:cNvSpPr txBox="1"/>
            <p:nvPr/>
          </p:nvSpPr>
          <p:spPr>
            <a:xfrm>
              <a:off x="7583330" y="2269451"/>
              <a:ext cx="575701" cy="306238"/>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04</a:t>
              </a:r>
            </a:p>
          </p:txBody>
        </p:sp>
        <p:sp>
          <p:nvSpPr>
            <p:cNvPr id="132" name="テキスト ボックス 131">
              <a:extLst>
                <a:ext uri="{FF2B5EF4-FFF2-40B4-BE49-F238E27FC236}">
                  <a16:creationId xmlns:a16="http://schemas.microsoft.com/office/drawing/2014/main" id="{B95E409E-0723-9FF9-7786-E191A721F4D4}"/>
                </a:ext>
              </a:extLst>
            </p:cNvPr>
            <p:cNvSpPr txBox="1"/>
            <p:nvPr/>
          </p:nvSpPr>
          <p:spPr>
            <a:xfrm>
              <a:off x="7875509" y="2270825"/>
              <a:ext cx="2563477"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見学地のなぜだろう？　</a:t>
              </a:r>
              <a:endParaRPr kumimoji="1" lang="ja-JP" altLang="en-US" sz="1600" dirty="0"/>
            </a:p>
          </p:txBody>
        </p:sp>
        <p:sp>
          <p:nvSpPr>
            <p:cNvPr id="165" name="テキスト ボックス 164">
              <a:extLst>
                <a:ext uri="{FF2B5EF4-FFF2-40B4-BE49-F238E27FC236}">
                  <a16:creationId xmlns:a16="http://schemas.microsoft.com/office/drawing/2014/main" id="{9E93587C-3EEF-62D0-02F0-970EFEEEF9D1}"/>
                </a:ext>
              </a:extLst>
            </p:cNvPr>
            <p:cNvSpPr txBox="1"/>
            <p:nvPr/>
          </p:nvSpPr>
          <p:spPr>
            <a:xfrm>
              <a:off x="10354946" y="2426470"/>
              <a:ext cx="3444949"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★調べてみて疑問に思ったことや見てみたいことを書きましょう</a:t>
              </a:r>
              <a:endParaRPr lang="ja-JP" altLang="en-US" sz="800" dirty="0"/>
            </a:p>
          </p:txBody>
        </p:sp>
      </p:grpSp>
      <p:cxnSp>
        <p:nvCxnSpPr>
          <p:cNvPr id="169" name="直線コネクタ 168">
            <a:extLst>
              <a:ext uri="{FF2B5EF4-FFF2-40B4-BE49-F238E27FC236}">
                <a16:creationId xmlns:a16="http://schemas.microsoft.com/office/drawing/2014/main" id="{53AB43A4-0FD5-B745-3706-0DF8FA1A2E49}"/>
              </a:ext>
            </a:extLst>
          </p:cNvPr>
          <p:cNvCxnSpPr/>
          <p:nvPr/>
        </p:nvCxnSpPr>
        <p:spPr>
          <a:xfrm>
            <a:off x="96023" y="4009779"/>
            <a:ext cx="2841646" cy="0"/>
          </a:xfrm>
          <a:prstGeom prst="line">
            <a:avLst/>
          </a:prstGeom>
          <a:ln w="57150">
            <a:solidFill>
              <a:srgbClr val="99CC00"/>
            </a:solidFill>
          </a:ln>
        </p:spPr>
        <p:style>
          <a:lnRef idx="1">
            <a:schemeClr val="dk1"/>
          </a:lnRef>
          <a:fillRef idx="0">
            <a:schemeClr val="dk1"/>
          </a:fillRef>
          <a:effectRef idx="0">
            <a:schemeClr val="dk1"/>
          </a:effectRef>
          <a:fontRef idx="minor">
            <a:schemeClr val="tx1"/>
          </a:fontRef>
        </p:style>
      </p:cxnSp>
      <p:sp>
        <p:nvSpPr>
          <p:cNvPr id="170" name="テキスト ボックス 169">
            <a:extLst>
              <a:ext uri="{FF2B5EF4-FFF2-40B4-BE49-F238E27FC236}">
                <a16:creationId xmlns:a16="http://schemas.microsoft.com/office/drawing/2014/main" id="{AF7695D3-55B1-EF5E-0B4A-DC083219BF5C}"/>
              </a:ext>
            </a:extLst>
          </p:cNvPr>
          <p:cNvSpPr txBox="1"/>
          <p:nvPr/>
        </p:nvSpPr>
        <p:spPr>
          <a:xfrm>
            <a:off x="10850593" y="159129"/>
            <a:ext cx="2953271" cy="369332"/>
          </a:xfrm>
          <a:prstGeom prst="rect">
            <a:avLst/>
          </a:prstGeom>
          <a:noFill/>
          <a:ln>
            <a:noFill/>
          </a:ln>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班：</a:t>
            </a:r>
            <a:r>
              <a:rPr kumimoji="1" lang="en-US" altLang="ja-JP" dirty="0">
                <a:solidFill>
                  <a:srgbClr val="FF0000"/>
                </a:solidFill>
                <a:latin typeface="BIZ UDPゴシック" panose="020B0400000000000000" pitchFamily="50" charset="-128"/>
                <a:ea typeface="BIZ UDPゴシック" panose="020B0400000000000000" pitchFamily="50" charset="-128"/>
              </a:rPr>
              <a:t>A-3</a:t>
            </a:r>
            <a:endParaRPr kumimoji="1" lang="ja-JP" altLang="en-US" dirty="0">
              <a:solidFill>
                <a:srgbClr val="FF0000"/>
              </a:solidFill>
              <a:latin typeface="BIZ UDPゴシック" panose="020B0400000000000000" pitchFamily="50" charset="-128"/>
              <a:ea typeface="BIZ UDPゴシック" panose="020B0400000000000000" pitchFamily="50" charset="-128"/>
            </a:endParaRPr>
          </a:p>
        </p:txBody>
      </p:sp>
      <p:cxnSp>
        <p:nvCxnSpPr>
          <p:cNvPr id="173" name="直線コネクタ 172">
            <a:extLst>
              <a:ext uri="{FF2B5EF4-FFF2-40B4-BE49-F238E27FC236}">
                <a16:creationId xmlns:a16="http://schemas.microsoft.com/office/drawing/2014/main" id="{D76BAB9C-2E7F-39DF-A559-A56D52AB5A5D}"/>
              </a:ext>
            </a:extLst>
          </p:cNvPr>
          <p:cNvCxnSpPr/>
          <p:nvPr/>
        </p:nvCxnSpPr>
        <p:spPr>
          <a:xfrm>
            <a:off x="10942638" y="534905"/>
            <a:ext cx="2861226" cy="0"/>
          </a:xfrm>
          <a:prstGeom prst="line">
            <a:avLst/>
          </a:prstGeom>
        </p:spPr>
        <p:style>
          <a:lnRef idx="1">
            <a:schemeClr val="dk1"/>
          </a:lnRef>
          <a:fillRef idx="0">
            <a:schemeClr val="dk1"/>
          </a:fillRef>
          <a:effectRef idx="0">
            <a:schemeClr val="dk1"/>
          </a:effectRef>
          <a:fontRef idx="minor">
            <a:schemeClr val="tx1"/>
          </a:fontRef>
        </p:style>
      </p:cxnSp>
      <p:sp>
        <p:nvSpPr>
          <p:cNvPr id="171" name="テキスト ボックス 170">
            <a:extLst>
              <a:ext uri="{FF2B5EF4-FFF2-40B4-BE49-F238E27FC236}">
                <a16:creationId xmlns:a16="http://schemas.microsoft.com/office/drawing/2014/main" id="{9B0AF8DF-4293-8E9D-A609-2CBFE0E57393}"/>
              </a:ext>
            </a:extLst>
          </p:cNvPr>
          <p:cNvSpPr txBox="1"/>
          <p:nvPr/>
        </p:nvSpPr>
        <p:spPr>
          <a:xfrm>
            <a:off x="10846624" y="587603"/>
            <a:ext cx="2953271" cy="369332"/>
          </a:xfrm>
          <a:prstGeom prst="rect">
            <a:avLst/>
          </a:prstGeom>
          <a:noFill/>
          <a:ln>
            <a:noFill/>
          </a:ln>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氏名：</a:t>
            </a:r>
            <a:r>
              <a:rPr kumimoji="1" lang="ja-JP" altLang="en-US" dirty="0">
                <a:solidFill>
                  <a:srgbClr val="FF0000"/>
                </a:solidFill>
                <a:latin typeface="BIZ UDPゴシック" panose="020B0400000000000000" pitchFamily="50" charset="-128"/>
                <a:ea typeface="BIZ UDPゴシック" panose="020B0400000000000000" pitchFamily="50" charset="-128"/>
              </a:rPr>
              <a:t>神奈川県太郎</a:t>
            </a:r>
          </a:p>
        </p:txBody>
      </p:sp>
      <p:cxnSp>
        <p:nvCxnSpPr>
          <p:cNvPr id="174" name="直線コネクタ 173">
            <a:extLst>
              <a:ext uri="{FF2B5EF4-FFF2-40B4-BE49-F238E27FC236}">
                <a16:creationId xmlns:a16="http://schemas.microsoft.com/office/drawing/2014/main" id="{C6F15077-FC8F-9745-5F86-E8B6159A88E2}"/>
              </a:ext>
            </a:extLst>
          </p:cNvPr>
          <p:cNvCxnSpPr/>
          <p:nvPr/>
        </p:nvCxnSpPr>
        <p:spPr>
          <a:xfrm>
            <a:off x="10934700" y="975903"/>
            <a:ext cx="2861226" cy="0"/>
          </a:xfrm>
          <a:prstGeom prst="line">
            <a:avLst/>
          </a:prstGeom>
        </p:spPr>
        <p:style>
          <a:lnRef idx="1">
            <a:schemeClr val="dk1"/>
          </a:lnRef>
          <a:fillRef idx="0">
            <a:schemeClr val="dk1"/>
          </a:fillRef>
          <a:effectRef idx="0">
            <a:schemeClr val="dk1"/>
          </a:effectRef>
          <a:fontRef idx="minor">
            <a:schemeClr val="tx1"/>
          </a:fontRef>
        </p:style>
      </p:cxnSp>
      <p:grpSp>
        <p:nvGrpSpPr>
          <p:cNvPr id="8" name="グループ化 7">
            <a:extLst>
              <a:ext uri="{FF2B5EF4-FFF2-40B4-BE49-F238E27FC236}">
                <a16:creationId xmlns:a16="http://schemas.microsoft.com/office/drawing/2014/main" id="{3BB462AB-347F-2D16-3C99-6A508FFD3527}"/>
              </a:ext>
            </a:extLst>
          </p:cNvPr>
          <p:cNvGrpSpPr/>
          <p:nvPr/>
        </p:nvGrpSpPr>
        <p:grpSpPr>
          <a:xfrm>
            <a:off x="4045919" y="4278258"/>
            <a:ext cx="7172448" cy="412491"/>
            <a:chOff x="4045919" y="4278258"/>
            <a:chExt cx="7172448" cy="412491"/>
          </a:xfrm>
        </p:grpSpPr>
        <p:grpSp>
          <p:nvGrpSpPr>
            <p:cNvPr id="110" name="Group 21">
              <a:extLst>
                <a:ext uri="{FF2B5EF4-FFF2-40B4-BE49-F238E27FC236}">
                  <a16:creationId xmlns:a16="http://schemas.microsoft.com/office/drawing/2014/main" id="{5946E880-EF26-427E-3F8A-4FCD77C147FC}"/>
                </a:ext>
              </a:extLst>
            </p:cNvPr>
            <p:cNvGrpSpPr/>
            <p:nvPr/>
          </p:nvGrpSpPr>
          <p:grpSpPr>
            <a:xfrm>
              <a:off x="4045919" y="4278258"/>
              <a:ext cx="3768550" cy="400673"/>
              <a:chOff x="0" y="0"/>
              <a:chExt cx="1867153" cy="231465"/>
            </a:xfrm>
          </p:grpSpPr>
          <p:sp>
            <p:nvSpPr>
              <p:cNvPr id="111" name="Freeform 22">
                <a:extLst>
                  <a:ext uri="{FF2B5EF4-FFF2-40B4-BE49-F238E27FC236}">
                    <a16:creationId xmlns:a16="http://schemas.microsoft.com/office/drawing/2014/main" id="{C108857C-2243-8C8C-AA7B-4106FE1C10A3}"/>
                  </a:ext>
                </a:extLst>
              </p:cNvPr>
              <p:cNvSpPr/>
              <p:nvPr/>
            </p:nvSpPr>
            <p:spPr>
              <a:xfrm>
                <a:off x="0" y="0"/>
                <a:ext cx="1867153" cy="231465"/>
              </a:xfrm>
              <a:custGeom>
                <a:avLst/>
                <a:gdLst/>
                <a:ahLst/>
                <a:cxnLst/>
                <a:rect l="l" t="t" r="r" b="b"/>
                <a:pathLst>
                  <a:path w="1867153" h="231465">
                    <a:moveTo>
                      <a:pt x="0" y="0"/>
                    </a:moveTo>
                    <a:lnTo>
                      <a:pt x="1867153" y="0"/>
                    </a:lnTo>
                    <a:lnTo>
                      <a:pt x="1867153" y="231465"/>
                    </a:lnTo>
                    <a:lnTo>
                      <a:pt x="0" y="231465"/>
                    </a:lnTo>
                    <a:close/>
                  </a:path>
                </a:pathLst>
              </a:custGeom>
              <a:solidFill>
                <a:srgbClr val="FDE9FF"/>
              </a:solidFill>
              <a:ln w="9525" cap="sq">
                <a:solidFill>
                  <a:srgbClr val="000000"/>
                </a:solidFill>
                <a:prstDash val="solid"/>
                <a:miter/>
              </a:ln>
            </p:spPr>
          </p:sp>
          <p:sp>
            <p:nvSpPr>
              <p:cNvPr id="112" name="TextBox 23">
                <a:extLst>
                  <a:ext uri="{FF2B5EF4-FFF2-40B4-BE49-F238E27FC236}">
                    <a16:creationId xmlns:a16="http://schemas.microsoft.com/office/drawing/2014/main" id="{B1428A21-97AB-48F9-6DC8-8EE4F287D4D8}"/>
                  </a:ext>
                </a:extLst>
              </p:cNvPr>
              <p:cNvSpPr txBox="1"/>
              <p:nvPr/>
            </p:nvSpPr>
            <p:spPr>
              <a:xfrm>
                <a:off x="0" y="-38100"/>
                <a:ext cx="1867153" cy="269565"/>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grpSp>
          <p:nvGrpSpPr>
            <p:cNvPr id="138" name="グループ化 137">
              <a:extLst>
                <a:ext uri="{FF2B5EF4-FFF2-40B4-BE49-F238E27FC236}">
                  <a16:creationId xmlns:a16="http://schemas.microsoft.com/office/drawing/2014/main" id="{949F87FF-1A89-8515-5907-B7C2E06FFF65}"/>
                </a:ext>
              </a:extLst>
            </p:cNvPr>
            <p:cNvGrpSpPr/>
            <p:nvPr/>
          </p:nvGrpSpPr>
          <p:grpSpPr>
            <a:xfrm>
              <a:off x="4085748" y="4319779"/>
              <a:ext cx="3438912" cy="338554"/>
              <a:chOff x="4098679" y="4334713"/>
              <a:chExt cx="3438912" cy="338554"/>
            </a:xfrm>
          </p:grpSpPr>
          <p:sp>
            <p:nvSpPr>
              <p:cNvPr id="116" name="TextBox 43">
                <a:extLst>
                  <a:ext uri="{FF2B5EF4-FFF2-40B4-BE49-F238E27FC236}">
                    <a16:creationId xmlns:a16="http://schemas.microsoft.com/office/drawing/2014/main" id="{29A53F94-40F5-F261-BC8A-7D3C05A8697D}"/>
                  </a:ext>
                </a:extLst>
              </p:cNvPr>
              <p:cNvSpPr txBox="1"/>
              <p:nvPr/>
            </p:nvSpPr>
            <p:spPr>
              <a:xfrm>
                <a:off x="4098679" y="4340365"/>
                <a:ext cx="575701" cy="306238"/>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05</a:t>
                </a:r>
              </a:p>
            </p:txBody>
          </p:sp>
          <p:sp>
            <p:nvSpPr>
              <p:cNvPr id="134" name="テキスト ボックス 133">
                <a:extLst>
                  <a:ext uri="{FF2B5EF4-FFF2-40B4-BE49-F238E27FC236}">
                    <a16:creationId xmlns:a16="http://schemas.microsoft.com/office/drawing/2014/main" id="{71B3DFCA-6C72-D7C5-DB83-CB1819C32B1E}"/>
                  </a:ext>
                </a:extLst>
              </p:cNvPr>
              <p:cNvSpPr txBox="1"/>
              <p:nvPr/>
            </p:nvSpPr>
            <p:spPr>
              <a:xfrm>
                <a:off x="4391234" y="4334713"/>
                <a:ext cx="3146357"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見学地の感想・わかったこと</a:t>
                </a:r>
                <a:endParaRPr kumimoji="1" lang="ja-JP" altLang="en-US" sz="1600" dirty="0"/>
              </a:p>
            </p:txBody>
          </p:sp>
        </p:grpSp>
        <p:sp>
          <p:nvSpPr>
            <p:cNvPr id="177" name="テキスト ボックス 176">
              <a:extLst>
                <a:ext uri="{FF2B5EF4-FFF2-40B4-BE49-F238E27FC236}">
                  <a16:creationId xmlns:a16="http://schemas.microsoft.com/office/drawing/2014/main" id="{F4263D09-7775-9C98-0AD5-D032445DEDA9}"/>
                </a:ext>
              </a:extLst>
            </p:cNvPr>
            <p:cNvSpPr txBox="1"/>
            <p:nvPr/>
          </p:nvSpPr>
          <p:spPr>
            <a:xfrm>
              <a:off x="7773418" y="4475305"/>
              <a:ext cx="3444949"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★現地でわかったことや気づいたことを書きましょう</a:t>
              </a:r>
              <a:endParaRPr lang="ja-JP" altLang="en-US" sz="800" dirty="0"/>
            </a:p>
          </p:txBody>
        </p:sp>
      </p:grpSp>
      <p:grpSp>
        <p:nvGrpSpPr>
          <p:cNvPr id="9" name="グループ化 8">
            <a:extLst>
              <a:ext uri="{FF2B5EF4-FFF2-40B4-BE49-F238E27FC236}">
                <a16:creationId xmlns:a16="http://schemas.microsoft.com/office/drawing/2014/main" id="{4946A66B-3BD8-D7BA-20A2-BE6DF8491B35}"/>
              </a:ext>
            </a:extLst>
          </p:cNvPr>
          <p:cNvGrpSpPr/>
          <p:nvPr/>
        </p:nvGrpSpPr>
        <p:grpSpPr>
          <a:xfrm>
            <a:off x="4018534" y="8210961"/>
            <a:ext cx="3186336" cy="407034"/>
            <a:chOff x="4018534" y="8210961"/>
            <a:chExt cx="3186336" cy="407034"/>
          </a:xfrm>
        </p:grpSpPr>
        <p:grpSp>
          <p:nvGrpSpPr>
            <p:cNvPr id="120" name="Group 27">
              <a:extLst>
                <a:ext uri="{FF2B5EF4-FFF2-40B4-BE49-F238E27FC236}">
                  <a16:creationId xmlns:a16="http://schemas.microsoft.com/office/drawing/2014/main" id="{236AD8F2-32DB-9626-AE30-75FC0D9EB3AC}"/>
                </a:ext>
              </a:extLst>
            </p:cNvPr>
            <p:cNvGrpSpPr/>
            <p:nvPr/>
          </p:nvGrpSpPr>
          <p:grpSpPr>
            <a:xfrm>
              <a:off x="4018534" y="8210961"/>
              <a:ext cx="1433735" cy="400673"/>
              <a:chOff x="0" y="0"/>
              <a:chExt cx="2095879" cy="229021"/>
            </a:xfrm>
          </p:grpSpPr>
          <p:sp>
            <p:nvSpPr>
              <p:cNvPr id="121" name="Freeform 28">
                <a:extLst>
                  <a:ext uri="{FF2B5EF4-FFF2-40B4-BE49-F238E27FC236}">
                    <a16:creationId xmlns:a16="http://schemas.microsoft.com/office/drawing/2014/main" id="{54E912C4-0B84-F677-3656-CC39DF5AD539}"/>
                  </a:ext>
                </a:extLst>
              </p:cNvPr>
              <p:cNvSpPr/>
              <p:nvPr/>
            </p:nvSpPr>
            <p:spPr>
              <a:xfrm>
                <a:off x="0" y="0"/>
                <a:ext cx="2095879" cy="229021"/>
              </a:xfrm>
              <a:custGeom>
                <a:avLst/>
                <a:gdLst/>
                <a:ahLst/>
                <a:cxnLst/>
                <a:rect l="l" t="t" r="r" b="b"/>
                <a:pathLst>
                  <a:path w="2095879" h="229021">
                    <a:moveTo>
                      <a:pt x="0" y="0"/>
                    </a:moveTo>
                    <a:lnTo>
                      <a:pt x="2095879" y="0"/>
                    </a:lnTo>
                    <a:lnTo>
                      <a:pt x="2095879" y="229021"/>
                    </a:lnTo>
                    <a:lnTo>
                      <a:pt x="0" y="229021"/>
                    </a:lnTo>
                    <a:close/>
                  </a:path>
                </a:pathLst>
              </a:custGeom>
              <a:solidFill>
                <a:srgbClr val="FFEDA1"/>
              </a:solidFill>
              <a:ln w="9525" cap="sq">
                <a:solidFill>
                  <a:srgbClr val="000000"/>
                </a:solidFill>
                <a:prstDash val="solid"/>
                <a:miter/>
              </a:ln>
            </p:spPr>
          </p:sp>
          <p:sp>
            <p:nvSpPr>
              <p:cNvPr id="122" name="TextBox 29">
                <a:extLst>
                  <a:ext uri="{FF2B5EF4-FFF2-40B4-BE49-F238E27FC236}">
                    <a16:creationId xmlns:a16="http://schemas.microsoft.com/office/drawing/2014/main" id="{FAB834EB-C4F0-F12A-AACC-C251E39C1923}"/>
                  </a:ext>
                </a:extLst>
              </p:cNvPr>
              <p:cNvSpPr txBox="1"/>
              <p:nvPr/>
            </p:nvSpPr>
            <p:spPr>
              <a:xfrm>
                <a:off x="0" y="-38100"/>
                <a:ext cx="2095879" cy="26712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23" name="TextBox 45">
              <a:extLst>
                <a:ext uri="{FF2B5EF4-FFF2-40B4-BE49-F238E27FC236}">
                  <a16:creationId xmlns:a16="http://schemas.microsoft.com/office/drawing/2014/main" id="{196B7C91-F2E8-8DBF-DD7C-A3DF38B94938}"/>
                </a:ext>
              </a:extLst>
            </p:cNvPr>
            <p:cNvSpPr txBox="1"/>
            <p:nvPr/>
          </p:nvSpPr>
          <p:spPr>
            <a:xfrm>
              <a:off x="4032988" y="8225382"/>
              <a:ext cx="575701" cy="305725"/>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06</a:t>
              </a:r>
            </a:p>
          </p:txBody>
        </p:sp>
        <p:sp>
          <p:nvSpPr>
            <p:cNvPr id="133" name="テキスト ボックス 132">
              <a:extLst>
                <a:ext uri="{FF2B5EF4-FFF2-40B4-BE49-F238E27FC236}">
                  <a16:creationId xmlns:a16="http://schemas.microsoft.com/office/drawing/2014/main" id="{8D0EB0E5-6982-6A7A-2A49-FBEEF0380DD0}"/>
                </a:ext>
              </a:extLst>
            </p:cNvPr>
            <p:cNvSpPr txBox="1"/>
            <p:nvPr/>
          </p:nvSpPr>
          <p:spPr>
            <a:xfrm>
              <a:off x="4370458" y="8244007"/>
              <a:ext cx="1234211"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整理</a:t>
              </a:r>
              <a:endParaRPr kumimoji="1" lang="ja-JP" altLang="en-US" sz="1600" dirty="0"/>
            </a:p>
          </p:txBody>
        </p:sp>
        <p:sp>
          <p:nvSpPr>
            <p:cNvPr id="178" name="テキスト ボックス 177">
              <a:extLst>
                <a:ext uri="{FF2B5EF4-FFF2-40B4-BE49-F238E27FC236}">
                  <a16:creationId xmlns:a16="http://schemas.microsoft.com/office/drawing/2014/main" id="{0167F7A0-27F2-5FE3-AFCC-6969DEE9D485}"/>
                </a:ext>
              </a:extLst>
            </p:cNvPr>
            <p:cNvSpPr txBox="1"/>
            <p:nvPr/>
          </p:nvSpPr>
          <p:spPr>
            <a:xfrm>
              <a:off x="5452270" y="8402551"/>
              <a:ext cx="1752600"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★ポイントを整理しましょう</a:t>
              </a:r>
              <a:endParaRPr lang="ja-JP" altLang="en-US" sz="800" dirty="0"/>
            </a:p>
          </p:txBody>
        </p:sp>
      </p:grpSp>
      <p:grpSp>
        <p:nvGrpSpPr>
          <p:cNvPr id="10" name="グループ化 9">
            <a:extLst>
              <a:ext uri="{FF2B5EF4-FFF2-40B4-BE49-F238E27FC236}">
                <a16:creationId xmlns:a16="http://schemas.microsoft.com/office/drawing/2014/main" id="{C77412D8-CFDD-4EF4-4E86-227B335DFA43}"/>
              </a:ext>
            </a:extLst>
          </p:cNvPr>
          <p:cNvGrpSpPr/>
          <p:nvPr/>
        </p:nvGrpSpPr>
        <p:grpSpPr>
          <a:xfrm>
            <a:off x="7524660" y="8227770"/>
            <a:ext cx="6439644" cy="401718"/>
            <a:chOff x="7524660" y="8227770"/>
            <a:chExt cx="6439644" cy="401718"/>
          </a:xfrm>
        </p:grpSpPr>
        <p:grpSp>
          <p:nvGrpSpPr>
            <p:cNvPr id="159" name="Group 27">
              <a:extLst>
                <a:ext uri="{FF2B5EF4-FFF2-40B4-BE49-F238E27FC236}">
                  <a16:creationId xmlns:a16="http://schemas.microsoft.com/office/drawing/2014/main" id="{E883D19D-ED95-1805-95EA-874A789BEBB3}"/>
                </a:ext>
              </a:extLst>
            </p:cNvPr>
            <p:cNvGrpSpPr/>
            <p:nvPr/>
          </p:nvGrpSpPr>
          <p:grpSpPr>
            <a:xfrm>
              <a:off x="7524660" y="8227770"/>
              <a:ext cx="1671525" cy="400673"/>
              <a:chOff x="0" y="0"/>
              <a:chExt cx="2095879" cy="229021"/>
            </a:xfrm>
          </p:grpSpPr>
          <p:sp>
            <p:nvSpPr>
              <p:cNvPr id="160" name="Freeform 28">
                <a:extLst>
                  <a:ext uri="{FF2B5EF4-FFF2-40B4-BE49-F238E27FC236}">
                    <a16:creationId xmlns:a16="http://schemas.microsoft.com/office/drawing/2014/main" id="{2CB68DC4-12E9-ED06-35E0-745041704A4E}"/>
                  </a:ext>
                </a:extLst>
              </p:cNvPr>
              <p:cNvSpPr/>
              <p:nvPr/>
            </p:nvSpPr>
            <p:spPr>
              <a:xfrm>
                <a:off x="0" y="0"/>
                <a:ext cx="2095879" cy="229021"/>
              </a:xfrm>
              <a:custGeom>
                <a:avLst/>
                <a:gdLst/>
                <a:ahLst/>
                <a:cxnLst/>
                <a:rect l="l" t="t" r="r" b="b"/>
                <a:pathLst>
                  <a:path w="2095879" h="229021">
                    <a:moveTo>
                      <a:pt x="0" y="0"/>
                    </a:moveTo>
                    <a:lnTo>
                      <a:pt x="2095879" y="0"/>
                    </a:lnTo>
                    <a:lnTo>
                      <a:pt x="2095879" y="229021"/>
                    </a:lnTo>
                    <a:lnTo>
                      <a:pt x="0" y="229021"/>
                    </a:lnTo>
                    <a:close/>
                  </a:path>
                </a:pathLst>
              </a:custGeom>
              <a:solidFill>
                <a:srgbClr val="FFEDA1"/>
              </a:solidFill>
              <a:ln w="9525" cap="sq">
                <a:solidFill>
                  <a:srgbClr val="000000"/>
                </a:solidFill>
                <a:prstDash val="solid"/>
                <a:miter/>
              </a:ln>
            </p:spPr>
          </p:sp>
          <p:sp>
            <p:nvSpPr>
              <p:cNvPr id="161" name="TextBox 29">
                <a:extLst>
                  <a:ext uri="{FF2B5EF4-FFF2-40B4-BE49-F238E27FC236}">
                    <a16:creationId xmlns:a16="http://schemas.microsoft.com/office/drawing/2014/main" id="{398555F4-1F63-8CB0-03E2-B3653487C180}"/>
                  </a:ext>
                </a:extLst>
              </p:cNvPr>
              <p:cNvSpPr txBox="1"/>
              <p:nvPr/>
            </p:nvSpPr>
            <p:spPr>
              <a:xfrm>
                <a:off x="0" y="-38100"/>
                <a:ext cx="2095879" cy="26712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62" name="TextBox 45">
              <a:extLst>
                <a:ext uri="{FF2B5EF4-FFF2-40B4-BE49-F238E27FC236}">
                  <a16:creationId xmlns:a16="http://schemas.microsoft.com/office/drawing/2014/main" id="{497BB3C5-F7F5-540C-822D-26E428883D9A}"/>
                </a:ext>
              </a:extLst>
            </p:cNvPr>
            <p:cNvSpPr txBox="1"/>
            <p:nvPr/>
          </p:nvSpPr>
          <p:spPr>
            <a:xfrm>
              <a:off x="7539114" y="8242191"/>
              <a:ext cx="575701" cy="305725"/>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07</a:t>
              </a:r>
            </a:p>
          </p:txBody>
        </p:sp>
        <p:sp>
          <p:nvSpPr>
            <p:cNvPr id="163" name="テキスト ボックス 162">
              <a:extLst>
                <a:ext uri="{FF2B5EF4-FFF2-40B4-BE49-F238E27FC236}">
                  <a16:creationId xmlns:a16="http://schemas.microsoft.com/office/drawing/2014/main" id="{6EF1C511-FB7A-6F91-D7C8-C617E10B4BC1}"/>
                </a:ext>
              </a:extLst>
            </p:cNvPr>
            <p:cNvSpPr txBox="1"/>
            <p:nvPr/>
          </p:nvSpPr>
          <p:spPr>
            <a:xfrm>
              <a:off x="7876584" y="8260816"/>
              <a:ext cx="123328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まとめ</a:t>
              </a:r>
              <a:endParaRPr kumimoji="1" lang="ja-JP" altLang="en-US" sz="1600" dirty="0"/>
            </a:p>
          </p:txBody>
        </p:sp>
        <p:sp>
          <p:nvSpPr>
            <p:cNvPr id="179" name="テキスト ボックス 178">
              <a:extLst>
                <a:ext uri="{FF2B5EF4-FFF2-40B4-BE49-F238E27FC236}">
                  <a16:creationId xmlns:a16="http://schemas.microsoft.com/office/drawing/2014/main" id="{91D24361-9052-E4EC-623C-4F7D4322372E}"/>
                </a:ext>
              </a:extLst>
            </p:cNvPr>
            <p:cNvSpPr txBox="1"/>
            <p:nvPr/>
          </p:nvSpPr>
          <p:spPr>
            <a:xfrm>
              <a:off x="9181677" y="8414044"/>
              <a:ext cx="4782627"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★「学習のポイント」を参考に、見学のテーマや目標をまとめましょう</a:t>
              </a:r>
              <a:endParaRPr lang="ja-JP" altLang="en-US" sz="800" dirty="0"/>
            </a:p>
          </p:txBody>
        </p:sp>
      </p:grpSp>
      <p:grpSp>
        <p:nvGrpSpPr>
          <p:cNvPr id="6" name="グループ化 5">
            <a:extLst>
              <a:ext uri="{FF2B5EF4-FFF2-40B4-BE49-F238E27FC236}">
                <a16:creationId xmlns:a16="http://schemas.microsoft.com/office/drawing/2014/main" id="{E14D53A6-A850-CC7B-8D33-C8738AB5E66A}"/>
              </a:ext>
            </a:extLst>
          </p:cNvPr>
          <p:cNvGrpSpPr/>
          <p:nvPr/>
        </p:nvGrpSpPr>
        <p:grpSpPr>
          <a:xfrm>
            <a:off x="4045920" y="2240876"/>
            <a:ext cx="3289126" cy="390307"/>
            <a:chOff x="4045920" y="2240876"/>
            <a:chExt cx="3289126" cy="390307"/>
          </a:xfrm>
        </p:grpSpPr>
        <p:grpSp>
          <p:nvGrpSpPr>
            <p:cNvPr id="100" name="Group 18">
              <a:extLst>
                <a:ext uri="{FF2B5EF4-FFF2-40B4-BE49-F238E27FC236}">
                  <a16:creationId xmlns:a16="http://schemas.microsoft.com/office/drawing/2014/main" id="{FFEE7AF7-1DDF-A122-1D28-7C2D55623DA7}"/>
                </a:ext>
              </a:extLst>
            </p:cNvPr>
            <p:cNvGrpSpPr/>
            <p:nvPr/>
          </p:nvGrpSpPr>
          <p:grpSpPr>
            <a:xfrm>
              <a:off x="4045920" y="2240876"/>
              <a:ext cx="2111456" cy="382230"/>
              <a:chOff x="0" y="0"/>
              <a:chExt cx="1920169" cy="220811"/>
            </a:xfrm>
          </p:grpSpPr>
          <p:sp>
            <p:nvSpPr>
              <p:cNvPr id="101" name="Freeform 19">
                <a:extLst>
                  <a:ext uri="{FF2B5EF4-FFF2-40B4-BE49-F238E27FC236}">
                    <a16:creationId xmlns:a16="http://schemas.microsoft.com/office/drawing/2014/main" id="{9913C26D-23A5-3440-CFF3-8AB611E3ADB0}"/>
                  </a:ext>
                </a:extLst>
              </p:cNvPr>
              <p:cNvSpPr/>
              <p:nvPr/>
            </p:nvSpPr>
            <p:spPr>
              <a:xfrm>
                <a:off x="0" y="0"/>
                <a:ext cx="1920169" cy="220811"/>
              </a:xfrm>
              <a:custGeom>
                <a:avLst/>
                <a:gdLst/>
                <a:ahLst/>
                <a:cxnLst/>
                <a:rect l="l" t="t" r="r" b="b"/>
                <a:pathLst>
                  <a:path w="1920169" h="220811">
                    <a:moveTo>
                      <a:pt x="0" y="0"/>
                    </a:moveTo>
                    <a:lnTo>
                      <a:pt x="1920169" y="0"/>
                    </a:lnTo>
                    <a:lnTo>
                      <a:pt x="1920169" y="220811"/>
                    </a:lnTo>
                    <a:lnTo>
                      <a:pt x="0" y="220811"/>
                    </a:lnTo>
                    <a:close/>
                  </a:path>
                </a:pathLst>
              </a:custGeom>
              <a:solidFill>
                <a:srgbClr val="B4D7FF"/>
              </a:solidFill>
              <a:ln w="9525" cap="sq">
                <a:solidFill>
                  <a:srgbClr val="000000"/>
                </a:solidFill>
                <a:prstDash val="solid"/>
                <a:miter/>
              </a:ln>
            </p:spPr>
          </p:sp>
          <p:sp>
            <p:nvSpPr>
              <p:cNvPr id="102" name="TextBox 20">
                <a:extLst>
                  <a:ext uri="{FF2B5EF4-FFF2-40B4-BE49-F238E27FC236}">
                    <a16:creationId xmlns:a16="http://schemas.microsoft.com/office/drawing/2014/main" id="{8564CA76-9C0C-0389-42AB-7EC190D941AF}"/>
                  </a:ext>
                </a:extLst>
              </p:cNvPr>
              <p:cNvSpPr txBox="1"/>
              <p:nvPr/>
            </p:nvSpPr>
            <p:spPr>
              <a:xfrm>
                <a:off x="0" y="-38100"/>
                <a:ext cx="1920169" cy="25891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03" name="TextBox 42">
              <a:extLst>
                <a:ext uri="{FF2B5EF4-FFF2-40B4-BE49-F238E27FC236}">
                  <a16:creationId xmlns:a16="http://schemas.microsoft.com/office/drawing/2014/main" id="{AA3AEABB-604A-B6A6-476B-7FE212EF702F}"/>
                </a:ext>
              </a:extLst>
            </p:cNvPr>
            <p:cNvSpPr txBox="1"/>
            <p:nvPr/>
          </p:nvSpPr>
          <p:spPr>
            <a:xfrm>
              <a:off x="4126305" y="2269451"/>
              <a:ext cx="575701" cy="306238"/>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03</a:t>
              </a:r>
            </a:p>
          </p:txBody>
        </p:sp>
        <p:sp>
          <p:nvSpPr>
            <p:cNvPr id="124" name="テキスト ボックス 123">
              <a:extLst>
                <a:ext uri="{FF2B5EF4-FFF2-40B4-BE49-F238E27FC236}">
                  <a16:creationId xmlns:a16="http://schemas.microsoft.com/office/drawing/2014/main" id="{3AFCE70E-5744-0702-8125-75A0C12EF230}"/>
                </a:ext>
              </a:extLst>
            </p:cNvPr>
            <p:cNvSpPr txBox="1"/>
            <p:nvPr/>
          </p:nvSpPr>
          <p:spPr>
            <a:xfrm>
              <a:off x="4402231" y="2277399"/>
              <a:ext cx="293281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見学地の概要</a:t>
              </a:r>
              <a:endParaRPr kumimoji="1" lang="ja-JP" altLang="en-US" sz="1600" dirty="0"/>
            </a:p>
          </p:txBody>
        </p:sp>
        <p:sp>
          <p:nvSpPr>
            <p:cNvPr id="180" name="テキスト ボックス 179">
              <a:extLst>
                <a:ext uri="{FF2B5EF4-FFF2-40B4-BE49-F238E27FC236}">
                  <a16:creationId xmlns:a16="http://schemas.microsoft.com/office/drawing/2014/main" id="{6534EEB4-0918-6BBE-DCE7-9B1E029AFF46}"/>
                </a:ext>
              </a:extLst>
            </p:cNvPr>
            <p:cNvSpPr txBox="1"/>
            <p:nvPr/>
          </p:nvSpPr>
          <p:spPr>
            <a:xfrm>
              <a:off x="6108678" y="2415739"/>
              <a:ext cx="1226368"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★特徴や場所など</a:t>
              </a:r>
              <a:endParaRPr lang="ja-JP" altLang="en-US" sz="800" dirty="0"/>
            </a:p>
          </p:txBody>
        </p:sp>
      </p:grpSp>
      <p:grpSp>
        <p:nvGrpSpPr>
          <p:cNvPr id="5" name="グループ化 4">
            <a:extLst>
              <a:ext uri="{FF2B5EF4-FFF2-40B4-BE49-F238E27FC236}">
                <a16:creationId xmlns:a16="http://schemas.microsoft.com/office/drawing/2014/main" id="{E2212A33-B79D-1161-2283-C0284DFE4B1D}"/>
              </a:ext>
            </a:extLst>
          </p:cNvPr>
          <p:cNvGrpSpPr/>
          <p:nvPr/>
        </p:nvGrpSpPr>
        <p:grpSpPr>
          <a:xfrm>
            <a:off x="8438936" y="1074466"/>
            <a:ext cx="5695136" cy="338554"/>
            <a:chOff x="8438936" y="1074466"/>
            <a:chExt cx="5695136" cy="338554"/>
          </a:xfrm>
        </p:grpSpPr>
        <p:sp>
          <p:nvSpPr>
            <p:cNvPr id="154" name="TextBox 41">
              <a:extLst>
                <a:ext uri="{FF2B5EF4-FFF2-40B4-BE49-F238E27FC236}">
                  <a16:creationId xmlns:a16="http://schemas.microsoft.com/office/drawing/2014/main" id="{E76923D1-8B58-444D-E0D7-ECBF40E68324}"/>
                </a:ext>
              </a:extLst>
            </p:cNvPr>
            <p:cNvSpPr txBox="1"/>
            <p:nvPr/>
          </p:nvSpPr>
          <p:spPr>
            <a:xfrm>
              <a:off x="8438936" y="1085192"/>
              <a:ext cx="507381" cy="305725"/>
            </a:xfrm>
            <a:prstGeom prst="rect">
              <a:avLst/>
            </a:prstGeom>
          </p:spPr>
          <p:txBody>
            <a:bodyPr wrap="square" lIns="0" tIns="0" rIns="0" bIns="0" rtlCol="0" anchor="ctr">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02</a:t>
              </a:r>
            </a:p>
          </p:txBody>
        </p:sp>
        <p:sp>
          <p:nvSpPr>
            <p:cNvPr id="155" name="テキスト ボックス 154">
              <a:extLst>
                <a:ext uri="{FF2B5EF4-FFF2-40B4-BE49-F238E27FC236}">
                  <a16:creationId xmlns:a16="http://schemas.microsoft.com/office/drawing/2014/main" id="{E2F0C603-A946-ED12-A05E-4A3F9D1F213A}"/>
                </a:ext>
              </a:extLst>
            </p:cNvPr>
            <p:cNvSpPr txBox="1"/>
            <p:nvPr/>
          </p:nvSpPr>
          <p:spPr>
            <a:xfrm>
              <a:off x="8791264" y="1074466"/>
              <a:ext cx="184617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見学テーマ・目標</a:t>
              </a:r>
              <a:endParaRPr kumimoji="1" lang="ja-JP" altLang="en-US" sz="1600" dirty="0"/>
            </a:p>
          </p:txBody>
        </p:sp>
        <p:sp>
          <p:nvSpPr>
            <p:cNvPr id="181" name="テキスト ボックス 180">
              <a:extLst>
                <a:ext uri="{FF2B5EF4-FFF2-40B4-BE49-F238E27FC236}">
                  <a16:creationId xmlns:a16="http://schemas.microsoft.com/office/drawing/2014/main" id="{C9126EAD-2151-0054-6D4F-3681B40D9579}"/>
                </a:ext>
              </a:extLst>
            </p:cNvPr>
            <p:cNvSpPr txBox="1"/>
            <p:nvPr/>
          </p:nvSpPr>
          <p:spPr>
            <a:xfrm>
              <a:off x="10689123" y="1188667"/>
              <a:ext cx="3444949"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★「学習のポイント」を参考に、テーマや目標を決めましょう</a:t>
              </a:r>
              <a:endParaRPr lang="ja-JP" altLang="en-US" sz="800" dirty="0"/>
            </a:p>
          </p:txBody>
        </p:sp>
      </p:grpSp>
      <p:sp>
        <p:nvSpPr>
          <p:cNvPr id="11" name="テキスト ボックス 10">
            <a:extLst>
              <a:ext uri="{FF2B5EF4-FFF2-40B4-BE49-F238E27FC236}">
                <a16:creationId xmlns:a16="http://schemas.microsoft.com/office/drawing/2014/main" id="{6FE68A29-3321-8F97-5AB5-FBCF8DE17F2B}"/>
              </a:ext>
            </a:extLst>
          </p:cNvPr>
          <p:cNvSpPr txBox="1"/>
          <p:nvPr/>
        </p:nvSpPr>
        <p:spPr>
          <a:xfrm>
            <a:off x="4404201" y="6246996"/>
            <a:ext cx="8679931" cy="1323439"/>
          </a:xfrm>
          <a:prstGeom prst="rect">
            <a:avLst/>
          </a:prstGeom>
          <a:solidFill>
            <a:srgbClr val="FFFF00"/>
          </a:solidFill>
        </p:spPr>
        <p:txBody>
          <a:bodyPr wrap="square" rtlCol="0">
            <a:spAutoFit/>
          </a:bodyPr>
          <a:lstStyle/>
          <a:p>
            <a:pPr algn="ctr"/>
            <a:r>
              <a:rPr kumimoji="1" lang="ja-JP" altLang="en-US" sz="8000" dirty="0">
                <a:latin typeface="BIZ UDPゴシック" panose="020B0400000000000000" pitchFamily="50" charset="-128"/>
                <a:ea typeface="BIZ UDPゴシック" panose="020B0400000000000000" pitchFamily="50" charset="-128"/>
              </a:rPr>
              <a:t>入力サンプル</a:t>
            </a:r>
          </a:p>
        </p:txBody>
      </p:sp>
      <p:grpSp>
        <p:nvGrpSpPr>
          <p:cNvPr id="18" name="グループ化 17">
            <a:extLst>
              <a:ext uri="{FF2B5EF4-FFF2-40B4-BE49-F238E27FC236}">
                <a16:creationId xmlns:a16="http://schemas.microsoft.com/office/drawing/2014/main" id="{385AF379-E8EC-05AF-90F3-1A2CB958C7C5}"/>
              </a:ext>
            </a:extLst>
          </p:cNvPr>
          <p:cNvGrpSpPr/>
          <p:nvPr/>
        </p:nvGrpSpPr>
        <p:grpSpPr>
          <a:xfrm>
            <a:off x="0" y="0"/>
            <a:ext cx="10661709" cy="10693400"/>
            <a:chOff x="0" y="0"/>
            <a:chExt cx="10661709" cy="10693400"/>
          </a:xfrm>
        </p:grpSpPr>
        <p:sp>
          <p:nvSpPr>
            <p:cNvPr id="75" name="正方形/長方形 74">
              <a:extLst>
                <a:ext uri="{FF2B5EF4-FFF2-40B4-BE49-F238E27FC236}">
                  <a16:creationId xmlns:a16="http://schemas.microsoft.com/office/drawing/2014/main" id="{4362F545-94BA-DD01-95AB-27CCAAD3193E}"/>
                </a:ext>
              </a:extLst>
            </p:cNvPr>
            <p:cNvSpPr/>
            <p:nvPr/>
          </p:nvSpPr>
          <p:spPr>
            <a:xfrm>
              <a:off x="0" y="0"/>
              <a:ext cx="3108607" cy="106934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7D1B676B-3394-ABC0-0D7F-FB2BD606CAD4}"/>
                </a:ext>
              </a:extLst>
            </p:cNvPr>
            <p:cNvGrpSpPr/>
            <p:nvPr/>
          </p:nvGrpSpPr>
          <p:grpSpPr>
            <a:xfrm>
              <a:off x="0" y="204966"/>
              <a:ext cx="10661709" cy="10340812"/>
              <a:chOff x="0" y="204966"/>
              <a:chExt cx="10661709" cy="10340812"/>
            </a:xfrm>
          </p:grpSpPr>
          <p:sp>
            <p:nvSpPr>
              <p:cNvPr id="80" name="テキスト ボックス 79">
                <a:extLst>
                  <a:ext uri="{FF2B5EF4-FFF2-40B4-BE49-F238E27FC236}">
                    <a16:creationId xmlns:a16="http://schemas.microsoft.com/office/drawing/2014/main" id="{FAE0426D-1D2F-26C7-C4C6-3F74E1D07A5F}"/>
                  </a:ext>
                </a:extLst>
              </p:cNvPr>
              <p:cNvSpPr txBox="1"/>
              <p:nvPr/>
            </p:nvSpPr>
            <p:spPr>
              <a:xfrm>
                <a:off x="96023" y="3975100"/>
                <a:ext cx="2917884" cy="2462213"/>
              </a:xfrm>
              <a:prstGeom prst="rect">
                <a:avLst/>
              </a:prstGeom>
              <a:noFill/>
            </p:spPr>
            <p:txBody>
              <a:bodyPr wrap="square">
                <a:spAutoFit/>
              </a:bodyPr>
              <a:lstStyle/>
              <a:p>
                <a:r>
                  <a:rPr kumimoji="1" lang="ja-JP" altLang="en-US" sz="1400" dirty="0">
                    <a:latin typeface="BIZ UDPゴシック" panose="020B0400000000000000" pitchFamily="50" charset="-128"/>
                    <a:ea typeface="BIZ UDPゴシック" panose="020B0400000000000000" pitchFamily="50" charset="-128"/>
                  </a:rPr>
                  <a:t>神奈川県は、歴史・文化・農業・漁業・異文化など多様な地域</a:t>
                </a:r>
                <a:r>
                  <a:rPr kumimoji="1" lang="ja-JP" altLang="en-US" sz="1400" dirty="0" smtClean="0">
                    <a:latin typeface="BIZ UDPゴシック" panose="020B0400000000000000" pitchFamily="50" charset="-128"/>
                    <a:ea typeface="BIZ UDPゴシック" panose="020B0400000000000000" pitchFamily="50" charset="-128"/>
                  </a:rPr>
                  <a:t>特性があり、日本</a:t>
                </a:r>
                <a:r>
                  <a:rPr kumimoji="1" lang="ja-JP" altLang="en-US" sz="1400" dirty="0">
                    <a:latin typeface="BIZ UDPゴシック" panose="020B0400000000000000" pitchFamily="50" charset="-128"/>
                    <a:ea typeface="BIZ UDPゴシック" panose="020B0400000000000000" pitchFamily="50" charset="-128"/>
                  </a:rPr>
                  <a:t>第２位の総人口を</a:t>
                </a:r>
                <a:r>
                  <a:rPr kumimoji="1" lang="ja-JP" altLang="en-US" sz="1400" dirty="0" smtClean="0">
                    <a:latin typeface="BIZ UDPゴシック" panose="020B0400000000000000" pitchFamily="50" charset="-128"/>
                    <a:ea typeface="BIZ UDPゴシック" panose="020B0400000000000000" pitchFamily="50" charset="-128"/>
                  </a:rPr>
                  <a:t>誇ります。さらに、</a:t>
                </a:r>
                <a:r>
                  <a:rPr kumimoji="1" lang="en-US" altLang="ja-JP" sz="1400" dirty="0" smtClean="0">
                    <a:latin typeface="BIZ UDPゴシック" panose="020B0400000000000000" pitchFamily="50" charset="-128"/>
                    <a:ea typeface="BIZ UDPゴシック" panose="020B0400000000000000" pitchFamily="50" charset="-128"/>
                  </a:rPr>
                  <a:t>3</a:t>
                </a:r>
                <a:r>
                  <a:rPr kumimoji="1" lang="ja-JP" altLang="en-US" sz="1400" dirty="0">
                    <a:latin typeface="BIZ UDPゴシック" panose="020B0400000000000000" pitchFamily="50" charset="-128"/>
                    <a:ea typeface="BIZ UDPゴシック" panose="020B0400000000000000" pitchFamily="50" charset="-128"/>
                  </a:rPr>
                  <a:t>つの政令指定都市がある都市環境</a:t>
                </a:r>
                <a:r>
                  <a:rPr kumimoji="1" lang="ja-JP" altLang="en-US" sz="1400" dirty="0" smtClean="0">
                    <a:latin typeface="BIZ UDPゴシック" panose="020B0400000000000000" pitchFamily="50" charset="-128"/>
                    <a:ea typeface="BIZ UDPゴシック" panose="020B0400000000000000" pitchFamily="50" charset="-128"/>
                  </a:rPr>
                  <a:t>と自然</a:t>
                </a:r>
                <a:r>
                  <a:rPr kumimoji="1" lang="ja-JP" altLang="en-US" sz="1400" dirty="0">
                    <a:latin typeface="BIZ UDPゴシック" panose="020B0400000000000000" pitchFamily="50" charset="-128"/>
                    <a:ea typeface="BIZ UDPゴシック" panose="020B0400000000000000" pitchFamily="50" charset="-128"/>
                  </a:rPr>
                  <a:t>環境が共存する特性を活かし、再生可能エネルギーの導入、環境保全、固有の文化の継承、異文化との融合、サステナブルな産業形態</a:t>
                </a:r>
                <a:r>
                  <a:rPr kumimoji="1" lang="ja-JP" altLang="en-US" sz="1400" dirty="0" smtClean="0">
                    <a:latin typeface="BIZ UDPゴシック" panose="020B0400000000000000" pitchFamily="50" charset="-128"/>
                    <a:ea typeface="BIZ UDPゴシック" panose="020B0400000000000000" pitchFamily="50" charset="-128"/>
                  </a:rPr>
                  <a:t>、企業</a:t>
                </a:r>
                <a:r>
                  <a:rPr kumimoji="1" lang="ja-JP" altLang="en-US" sz="1400" dirty="0">
                    <a:latin typeface="BIZ UDPゴシック" panose="020B0400000000000000" pitchFamily="50" charset="-128"/>
                    <a:ea typeface="BIZ UDPゴシック" panose="020B0400000000000000" pitchFamily="50" charset="-128"/>
                  </a:rPr>
                  <a:t>や自治体との連携による</a:t>
                </a:r>
                <a:r>
                  <a:rPr kumimoji="1" lang="en" altLang="ja-JP" sz="1400" dirty="0">
                    <a:latin typeface="BIZ UDPゴシック" panose="020B0400000000000000" pitchFamily="50" charset="-128"/>
                    <a:ea typeface="BIZ UDPゴシック" panose="020B0400000000000000" pitchFamily="50" charset="-128"/>
                  </a:rPr>
                  <a:t>SDGs</a:t>
                </a:r>
                <a:r>
                  <a:rPr kumimoji="1" lang="ja-JP" altLang="en-US" sz="1400" dirty="0" smtClean="0">
                    <a:latin typeface="BIZ UDPゴシック" panose="020B0400000000000000" pitchFamily="50" charset="-128"/>
                    <a:ea typeface="BIZ UDPゴシック" panose="020B0400000000000000" pitchFamily="50" charset="-128"/>
                  </a:rPr>
                  <a:t>推進に取り組んでいます</a:t>
                </a:r>
                <a:r>
                  <a:rPr kumimoji="1" lang="ja-JP" altLang="en-US" sz="1400" dirty="0">
                    <a:latin typeface="BIZ UDPゴシック" panose="020B0400000000000000" pitchFamily="50" charset="-128"/>
                    <a:ea typeface="BIZ UDPゴシック" panose="020B0400000000000000" pitchFamily="50" charset="-128"/>
                  </a:rPr>
                  <a:t>。</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83" name="正方形/長方形 82">
                <a:extLst>
                  <a:ext uri="{FF2B5EF4-FFF2-40B4-BE49-F238E27FC236}">
                    <a16:creationId xmlns:a16="http://schemas.microsoft.com/office/drawing/2014/main" id="{34EA135D-B492-7205-649B-CD2B48535740}"/>
                  </a:ext>
                </a:extLst>
              </p:cNvPr>
              <p:cNvSpPr/>
              <p:nvPr/>
            </p:nvSpPr>
            <p:spPr>
              <a:xfrm>
                <a:off x="1223087" y="262594"/>
                <a:ext cx="9438622" cy="652781"/>
              </a:xfrm>
              <a:prstGeom prst="rect">
                <a:avLst/>
              </a:prstGeom>
              <a:solidFill>
                <a:srgbClr val="99CC00"/>
              </a:solidFill>
              <a:ln>
                <a:solidFill>
                  <a:srgbClr val="99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BIZ UDPゴシック" panose="020B0400000000000000" pitchFamily="50" charset="-128"/>
                    <a:ea typeface="BIZ UDPゴシック" panose="020B0400000000000000" pitchFamily="50" charset="-128"/>
                  </a:rPr>
                  <a:t>かながわ 未来発見 </a:t>
                </a:r>
                <a:r>
                  <a:rPr kumimoji="1" lang="en-US" altLang="ja-JP" sz="2800" b="1" dirty="0">
                    <a:latin typeface="BIZ UDPゴシック" panose="020B0400000000000000" pitchFamily="50" charset="-128"/>
                    <a:ea typeface="BIZ UDPゴシック" panose="020B0400000000000000" pitchFamily="50" charset="-128"/>
                  </a:rPr>
                  <a:t>× </a:t>
                </a:r>
                <a:r>
                  <a:rPr kumimoji="1" lang="ja-JP" altLang="en-US" sz="2800" b="1" dirty="0">
                    <a:latin typeface="BIZ UDPゴシック" panose="020B0400000000000000" pitchFamily="50" charset="-128"/>
                    <a:ea typeface="BIZ UDPゴシック" panose="020B0400000000000000" pitchFamily="50" charset="-128"/>
                  </a:rPr>
                  <a:t>探究学習プログラム　ワークシート</a:t>
                </a:r>
                <a:endParaRPr kumimoji="1" lang="ja-JP" altLang="en-US" sz="3600" b="1" dirty="0">
                  <a:latin typeface="BIZ UDPゴシック" panose="020B0400000000000000" pitchFamily="50" charset="-128"/>
                  <a:ea typeface="BIZ UDPゴシック" panose="020B0400000000000000" pitchFamily="50" charset="-128"/>
                </a:endParaRPr>
              </a:p>
            </p:txBody>
          </p:sp>
          <p:pic>
            <p:nvPicPr>
              <p:cNvPr id="85" name="図 84">
                <a:extLst>
                  <a:ext uri="{FF2B5EF4-FFF2-40B4-BE49-F238E27FC236}">
                    <a16:creationId xmlns:a16="http://schemas.microsoft.com/office/drawing/2014/main" id="{25E0BAEE-5241-294D-C36B-E58607A1F0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794" y="204966"/>
                <a:ext cx="839968" cy="819228"/>
              </a:xfrm>
              <a:prstGeom prst="rect">
                <a:avLst/>
              </a:prstGeom>
            </p:spPr>
          </p:pic>
          <p:sp>
            <p:nvSpPr>
              <p:cNvPr id="167" name="テキスト ボックス 166">
                <a:extLst>
                  <a:ext uri="{FF2B5EF4-FFF2-40B4-BE49-F238E27FC236}">
                    <a16:creationId xmlns:a16="http://schemas.microsoft.com/office/drawing/2014/main" id="{7F6CF086-A711-000E-54DB-0BB1891A6226}"/>
                  </a:ext>
                </a:extLst>
              </p:cNvPr>
              <p:cNvSpPr txBox="1"/>
              <p:nvPr/>
            </p:nvSpPr>
            <p:spPr>
              <a:xfrm>
                <a:off x="96023" y="9807114"/>
                <a:ext cx="2917884" cy="738664"/>
              </a:xfrm>
              <a:prstGeom prst="rect">
                <a:avLst/>
              </a:prstGeom>
              <a:noFill/>
            </p:spPr>
            <p:txBody>
              <a:bodyPr wrap="square">
                <a:spAutoFit/>
              </a:bodyPr>
              <a:lstStyle/>
              <a:p>
                <a:r>
                  <a:rPr kumimoji="1" lang="ja-JP" altLang="en-US" sz="1400" dirty="0">
                    <a:latin typeface="BIZ UDPゴシック" panose="020B0400000000000000" pitchFamily="50" charset="-128"/>
                    <a:ea typeface="BIZ UDPゴシック" panose="020B0400000000000000" pitchFamily="50" charset="-128"/>
                  </a:rPr>
                  <a:t>神奈川が一体となって、よりよい</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未来の形成のために貢献している様子を探究してみましょう。</a:t>
                </a:r>
              </a:p>
            </p:txBody>
          </p:sp>
          <p:sp>
            <p:nvSpPr>
              <p:cNvPr id="2" name="テキスト ボックス 1">
                <a:extLst>
                  <a:ext uri="{FF2B5EF4-FFF2-40B4-BE49-F238E27FC236}">
                    <a16:creationId xmlns:a16="http://schemas.microsoft.com/office/drawing/2014/main" id="{138C0EFB-B726-A9E9-4FCF-F4EF799CCED3}"/>
                  </a:ext>
                </a:extLst>
              </p:cNvPr>
              <p:cNvSpPr txBox="1"/>
              <p:nvPr/>
            </p:nvSpPr>
            <p:spPr>
              <a:xfrm>
                <a:off x="0" y="3563369"/>
                <a:ext cx="3108607" cy="400110"/>
              </a:xfrm>
              <a:prstGeom prst="rect">
                <a:avLst/>
              </a:prstGeom>
              <a:noFill/>
            </p:spPr>
            <p:txBody>
              <a:bodyPr wrap="square">
                <a:spAutoFit/>
              </a:bodyPr>
              <a:lstStyle/>
              <a:p>
                <a:pPr algn="ctr"/>
                <a:r>
                  <a:rPr kumimoji="1" lang="en-US" altLang="ja-JP" sz="2000" b="1" dirty="0">
                    <a:latin typeface="BIZ UDPゴシック" panose="020B0400000000000000" pitchFamily="50" charset="-128"/>
                    <a:ea typeface="BIZ UDPゴシック" panose="020B0400000000000000" pitchFamily="50" charset="-128"/>
                  </a:rPr>
                  <a:t>SDGs</a:t>
                </a:r>
                <a:r>
                  <a:rPr kumimoji="1" lang="ja-JP" altLang="en-US" sz="2000" b="1" dirty="0">
                    <a:latin typeface="BIZ UDPゴシック" panose="020B0400000000000000" pitchFamily="50" charset="-128"/>
                    <a:ea typeface="BIZ UDPゴシック" panose="020B0400000000000000" pitchFamily="50" charset="-128"/>
                  </a:rPr>
                  <a:t>未来探究ツアー</a:t>
                </a:r>
              </a:p>
            </p:txBody>
          </p:sp>
          <p:pic>
            <p:nvPicPr>
              <p:cNvPr id="3" name="図 2">
                <a:extLst>
                  <a:ext uri="{FF2B5EF4-FFF2-40B4-BE49-F238E27FC236}">
                    <a16:creationId xmlns:a16="http://schemas.microsoft.com/office/drawing/2014/main" id="{569DF47A-C7C6-F4FE-D2D1-48DC3079F5CD}"/>
                  </a:ext>
                </a:extLst>
              </p:cNvPr>
              <p:cNvPicPr>
                <a:picLocks noChangeAspect="1"/>
              </p:cNvPicPr>
              <p:nvPr/>
            </p:nvPicPr>
            <p:blipFill>
              <a:blip r:embed="rId3"/>
              <a:stretch>
                <a:fillRect/>
              </a:stretch>
            </p:blipFill>
            <p:spPr>
              <a:xfrm>
                <a:off x="346640" y="6029484"/>
                <a:ext cx="2328502" cy="2210455"/>
              </a:xfrm>
              <a:prstGeom prst="rect">
                <a:avLst/>
              </a:prstGeom>
            </p:spPr>
          </p:pic>
          <p:pic>
            <p:nvPicPr>
              <p:cNvPr id="14" name="サステナブルな未来をかながわで見つけよう。">
                <a:extLst>
                  <a:ext uri="{FF2B5EF4-FFF2-40B4-BE49-F238E27FC236}">
                    <a16:creationId xmlns:a16="http://schemas.microsoft.com/office/drawing/2014/main" id="{409BEA7A-618F-9E34-AFB7-6B82B8509F64}"/>
                  </a:ext>
                </a:extLst>
              </p:cNvPr>
              <p:cNvPicPr>
                <a:picLocks noChangeAspect="1"/>
              </p:cNvPicPr>
              <p:nvPr/>
            </p:nvPicPr>
            <p:blipFill>
              <a:blip r:embed="rId4"/>
              <a:stretch>
                <a:fillRect/>
              </a:stretch>
            </p:blipFill>
            <p:spPr>
              <a:xfrm>
                <a:off x="506786" y="8161114"/>
                <a:ext cx="2122946" cy="1373671"/>
              </a:xfrm>
              <a:prstGeom prst="rect">
                <a:avLst/>
              </a:prstGeom>
            </p:spPr>
          </p:pic>
          <p:pic>
            <p:nvPicPr>
              <p:cNvPr id="15" name="図 14">
                <a:extLst>
                  <a:ext uri="{FF2B5EF4-FFF2-40B4-BE49-F238E27FC236}">
                    <a16:creationId xmlns:a16="http://schemas.microsoft.com/office/drawing/2014/main" id="{55689C64-79A5-C2D0-04D1-8E515A25083D}"/>
                  </a:ext>
                </a:extLst>
              </p:cNvPr>
              <p:cNvPicPr>
                <a:picLocks noChangeAspect="1"/>
              </p:cNvPicPr>
              <p:nvPr/>
            </p:nvPicPr>
            <p:blipFill>
              <a:blip r:embed="rId5"/>
              <a:stretch>
                <a:fillRect/>
              </a:stretch>
            </p:blipFill>
            <p:spPr>
              <a:xfrm>
                <a:off x="363391" y="1154278"/>
                <a:ext cx="2389839" cy="2328874"/>
              </a:xfrm>
              <a:prstGeom prst="rect">
                <a:avLst/>
              </a:prstGeom>
            </p:spPr>
          </p:pic>
        </p:grpSp>
      </p:grpSp>
      <p:cxnSp>
        <p:nvCxnSpPr>
          <p:cNvPr id="86" name="直線コネクタ 85">
            <a:extLst>
              <a:ext uri="{FF2B5EF4-FFF2-40B4-BE49-F238E27FC236}">
                <a16:creationId xmlns:a16="http://schemas.microsoft.com/office/drawing/2014/main" id="{2FC07B51-01CB-14BD-A1CB-27875E124488}"/>
              </a:ext>
            </a:extLst>
          </p:cNvPr>
          <p:cNvCxnSpPr/>
          <p:nvPr/>
        </p:nvCxnSpPr>
        <p:spPr>
          <a:xfrm>
            <a:off x="96023" y="3975100"/>
            <a:ext cx="2841646" cy="0"/>
          </a:xfrm>
          <a:prstGeom prst="line">
            <a:avLst/>
          </a:prstGeom>
          <a:ln w="57150">
            <a:solidFill>
              <a:srgbClr val="99CC00"/>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B0BA-EBC9-9C48-DC0D-62EAA3DE5248}"/>
            </a:ext>
          </a:extLst>
        </p:cNvPr>
        <p:cNvGrpSpPr/>
        <p:nvPr/>
      </p:nvGrpSpPr>
      <p:grpSpPr>
        <a:xfrm>
          <a:off x="0" y="0"/>
          <a:ext cx="0" cy="0"/>
          <a:chOff x="0" y="0"/>
          <a:chExt cx="0" cy="0"/>
        </a:xfrm>
      </p:grpSpPr>
      <p:sp>
        <p:nvSpPr>
          <p:cNvPr id="77" name="テキスト ボックス 76">
            <a:extLst>
              <a:ext uri="{FF2B5EF4-FFF2-40B4-BE49-F238E27FC236}">
                <a16:creationId xmlns:a16="http://schemas.microsoft.com/office/drawing/2014/main" id="{F0862C0D-6FFB-D958-2C18-B0C7145CAB65}"/>
              </a:ext>
            </a:extLst>
          </p:cNvPr>
          <p:cNvSpPr txBox="1"/>
          <p:nvPr/>
        </p:nvSpPr>
        <p:spPr>
          <a:xfrm>
            <a:off x="0" y="3563369"/>
            <a:ext cx="3108607" cy="400110"/>
          </a:xfrm>
          <a:prstGeom prst="rect">
            <a:avLst/>
          </a:prstGeom>
          <a:noFill/>
        </p:spPr>
        <p:txBody>
          <a:bodyPr wrap="square">
            <a:spAutoFit/>
          </a:bodyPr>
          <a:lstStyle/>
          <a:p>
            <a:pPr algn="ctr"/>
            <a:r>
              <a:rPr kumimoji="1" lang="en-US" altLang="ja-JP" sz="2000" b="1" dirty="0">
                <a:latin typeface="BIZ UDPゴシック" panose="020B0400000000000000" pitchFamily="50" charset="-128"/>
                <a:ea typeface="BIZ UDPゴシック" panose="020B0400000000000000" pitchFamily="50" charset="-128"/>
              </a:rPr>
              <a:t>SDGs</a:t>
            </a:r>
            <a:r>
              <a:rPr kumimoji="1" lang="ja-JP" altLang="en-US" sz="2000" b="1" dirty="0">
                <a:latin typeface="BIZ UDPゴシック" panose="020B0400000000000000" pitchFamily="50" charset="-128"/>
                <a:ea typeface="BIZ UDPゴシック" panose="020B0400000000000000" pitchFamily="50" charset="-128"/>
              </a:rPr>
              <a:t>未来探究ツアー</a:t>
            </a:r>
          </a:p>
        </p:txBody>
      </p:sp>
      <p:sp>
        <p:nvSpPr>
          <p:cNvPr id="87" name="Freeform 10">
            <a:extLst>
              <a:ext uri="{FF2B5EF4-FFF2-40B4-BE49-F238E27FC236}">
                <a16:creationId xmlns:a16="http://schemas.microsoft.com/office/drawing/2014/main" id="{CD1FCF84-6D2D-A1B7-2689-CA852D2A9A21}"/>
              </a:ext>
            </a:extLst>
          </p:cNvPr>
          <p:cNvSpPr/>
          <p:nvPr/>
        </p:nvSpPr>
        <p:spPr>
          <a:xfrm>
            <a:off x="3333379" y="1177969"/>
            <a:ext cx="4832273" cy="892131"/>
          </a:xfrm>
          <a:custGeom>
            <a:avLst/>
            <a:gdLst/>
            <a:ahLst/>
            <a:cxnLst/>
            <a:rect l="l" t="t" r="r" b="b"/>
            <a:pathLst>
              <a:path w="4238904" h="1032830">
                <a:moveTo>
                  <a:pt x="0" y="0"/>
                </a:moveTo>
                <a:lnTo>
                  <a:pt x="4238904" y="0"/>
                </a:lnTo>
                <a:lnTo>
                  <a:pt x="4238904" y="1032830"/>
                </a:lnTo>
                <a:lnTo>
                  <a:pt x="0" y="1032830"/>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88" name="TextBox 11">
            <a:extLst>
              <a:ext uri="{FF2B5EF4-FFF2-40B4-BE49-F238E27FC236}">
                <a16:creationId xmlns:a16="http://schemas.microsoft.com/office/drawing/2014/main" id="{AF187DD9-DA86-11E6-F66C-B73E8D69B6AD}"/>
              </a:ext>
            </a:extLst>
          </p:cNvPr>
          <p:cNvSpPr txBox="1"/>
          <p:nvPr/>
        </p:nvSpPr>
        <p:spPr>
          <a:xfrm>
            <a:off x="3333379" y="1161514"/>
            <a:ext cx="4832273" cy="908586"/>
          </a:xfrm>
          <a:prstGeom prst="rect">
            <a:avLst/>
          </a:prstGeom>
        </p:spPr>
        <p:txBody>
          <a:bodyPr lIns="35919" tIns="35919" rIns="35919" bIns="35919" rtlCol="0" anchor="ctr"/>
          <a:lstStyle/>
          <a:p>
            <a:pPr algn="ctr">
              <a:lnSpc>
                <a:spcPts val="1385"/>
              </a:lnSpc>
            </a:pPr>
            <a:endParaRPr>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AC08BFD5-D5D5-E941-286C-737713CE5294}"/>
              </a:ext>
            </a:extLst>
          </p:cNvPr>
          <p:cNvGrpSpPr/>
          <p:nvPr/>
        </p:nvGrpSpPr>
        <p:grpSpPr>
          <a:xfrm>
            <a:off x="3332760" y="986665"/>
            <a:ext cx="2686306" cy="468402"/>
            <a:chOff x="3332760" y="986665"/>
            <a:chExt cx="2686306" cy="468402"/>
          </a:xfrm>
        </p:grpSpPr>
        <p:grpSp>
          <p:nvGrpSpPr>
            <p:cNvPr id="89" name="Group 12">
              <a:extLst>
                <a:ext uri="{FF2B5EF4-FFF2-40B4-BE49-F238E27FC236}">
                  <a16:creationId xmlns:a16="http://schemas.microsoft.com/office/drawing/2014/main" id="{07DF0297-5DF9-AE69-9F32-08C7F9648CBE}"/>
                </a:ext>
              </a:extLst>
            </p:cNvPr>
            <p:cNvGrpSpPr/>
            <p:nvPr/>
          </p:nvGrpSpPr>
          <p:grpSpPr>
            <a:xfrm>
              <a:off x="3332760" y="986665"/>
              <a:ext cx="2686306" cy="468402"/>
              <a:chOff x="0" y="-38100"/>
              <a:chExt cx="2050524" cy="267121"/>
            </a:xfrm>
          </p:grpSpPr>
          <p:sp>
            <p:nvSpPr>
              <p:cNvPr id="90" name="Freeform 13">
                <a:extLst>
                  <a:ext uri="{FF2B5EF4-FFF2-40B4-BE49-F238E27FC236}">
                    <a16:creationId xmlns:a16="http://schemas.microsoft.com/office/drawing/2014/main" id="{B017E774-7449-3B45-2D81-9E79B7F322FD}"/>
                  </a:ext>
                </a:extLst>
              </p:cNvPr>
              <p:cNvSpPr/>
              <p:nvPr/>
            </p:nvSpPr>
            <p:spPr>
              <a:xfrm>
                <a:off x="0" y="0"/>
                <a:ext cx="2050524" cy="229021"/>
              </a:xfrm>
              <a:custGeom>
                <a:avLst/>
                <a:gdLst/>
                <a:ahLst/>
                <a:cxnLst/>
                <a:rect l="l" t="t" r="r" b="b"/>
                <a:pathLst>
                  <a:path w="2050524" h="229021">
                    <a:moveTo>
                      <a:pt x="0" y="0"/>
                    </a:moveTo>
                    <a:lnTo>
                      <a:pt x="2050524" y="0"/>
                    </a:lnTo>
                    <a:lnTo>
                      <a:pt x="2050524" y="229021"/>
                    </a:lnTo>
                    <a:lnTo>
                      <a:pt x="0" y="229021"/>
                    </a:lnTo>
                    <a:close/>
                  </a:path>
                </a:pathLst>
              </a:custGeom>
              <a:solidFill>
                <a:srgbClr val="B6E2D3"/>
              </a:solidFill>
              <a:ln w="9525" cap="sq">
                <a:solidFill>
                  <a:srgbClr val="000000"/>
                </a:solidFill>
                <a:prstDash val="solid"/>
                <a:miter/>
              </a:ln>
            </p:spPr>
            <p:txBody>
              <a:bodyPr/>
              <a:lstStyle/>
              <a:p>
                <a:endParaRPr lang="ja-JP" altLang="en-US" dirty="0"/>
              </a:p>
            </p:txBody>
          </p:sp>
          <p:sp>
            <p:nvSpPr>
              <p:cNvPr id="91" name="TextBox 14">
                <a:extLst>
                  <a:ext uri="{FF2B5EF4-FFF2-40B4-BE49-F238E27FC236}">
                    <a16:creationId xmlns:a16="http://schemas.microsoft.com/office/drawing/2014/main" id="{D1B54A29-0A57-D517-3355-29A7C4F582B4}"/>
                  </a:ext>
                </a:extLst>
              </p:cNvPr>
              <p:cNvSpPr txBox="1"/>
              <p:nvPr/>
            </p:nvSpPr>
            <p:spPr>
              <a:xfrm>
                <a:off x="0" y="-38100"/>
                <a:ext cx="2050524" cy="267121"/>
              </a:xfrm>
              <a:prstGeom prst="rect">
                <a:avLst/>
              </a:prstGeom>
            </p:spPr>
            <p:txBody>
              <a:bodyPr lIns="35919" tIns="35919" rIns="35919" bIns="35919" rtlCol="0" anchor="ctr"/>
              <a:lstStyle/>
              <a:p>
                <a:pPr>
                  <a:lnSpc>
                    <a:spcPts val="1820"/>
                  </a:lnSpc>
                </a:pPr>
                <a:endParaRPr lang="en-US" sz="1300" b="1" dirty="0">
                  <a:solidFill>
                    <a:srgbClr val="333333"/>
                  </a:solidFill>
                  <a:latin typeface="BIZ UDPゴシック" panose="020B0400000000000000" pitchFamily="50" charset="-128"/>
                  <a:ea typeface="BIZ UDPゴシック" panose="020B0400000000000000" pitchFamily="50" charset="-128"/>
                  <a:cs typeface="Open Sans"/>
                  <a:sym typeface="Open Sans"/>
                </a:endParaRPr>
              </a:p>
            </p:txBody>
          </p:sp>
        </p:grpSp>
        <p:sp>
          <p:nvSpPr>
            <p:cNvPr id="95" name="TextBox 41">
              <a:extLst>
                <a:ext uri="{FF2B5EF4-FFF2-40B4-BE49-F238E27FC236}">
                  <a16:creationId xmlns:a16="http://schemas.microsoft.com/office/drawing/2014/main" id="{E5BF4247-ECB6-A8A5-C8C2-1328072E4B96}"/>
                </a:ext>
              </a:extLst>
            </p:cNvPr>
            <p:cNvSpPr txBox="1"/>
            <p:nvPr/>
          </p:nvSpPr>
          <p:spPr>
            <a:xfrm>
              <a:off x="3432658" y="1085181"/>
              <a:ext cx="507381" cy="305725"/>
            </a:xfrm>
            <a:prstGeom prst="rect">
              <a:avLst/>
            </a:prstGeom>
          </p:spPr>
          <p:txBody>
            <a:bodyPr wrap="square" lIns="0" tIns="0" rIns="0" bIns="0" rtlCol="0" anchor="ctr">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01</a:t>
              </a:r>
            </a:p>
          </p:txBody>
        </p:sp>
        <p:sp>
          <p:nvSpPr>
            <p:cNvPr id="96" name="テキスト ボックス 95">
              <a:extLst>
                <a:ext uri="{FF2B5EF4-FFF2-40B4-BE49-F238E27FC236}">
                  <a16:creationId xmlns:a16="http://schemas.microsoft.com/office/drawing/2014/main" id="{65FF093B-F648-A06E-6BCE-9E57CFDBD90C}"/>
                </a:ext>
              </a:extLst>
            </p:cNvPr>
            <p:cNvSpPr txBox="1"/>
            <p:nvPr/>
          </p:nvSpPr>
          <p:spPr>
            <a:xfrm>
              <a:off x="3790192" y="1092616"/>
              <a:ext cx="217892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見学する施設や場所</a:t>
              </a:r>
              <a:endParaRPr kumimoji="1" lang="ja-JP" altLang="en-US" sz="1600" dirty="0"/>
            </a:p>
          </p:txBody>
        </p:sp>
      </p:grpSp>
      <p:sp>
        <p:nvSpPr>
          <p:cNvPr id="98" name="Freeform 16">
            <a:extLst>
              <a:ext uri="{FF2B5EF4-FFF2-40B4-BE49-F238E27FC236}">
                <a16:creationId xmlns:a16="http://schemas.microsoft.com/office/drawing/2014/main" id="{66111762-40D2-8B92-7A56-9C45B4E7F672}"/>
              </a:ext>
            </a:extLst>
          </p:cNvPr>
          <p:cNvSpPr/>
          <p:nvPr/>
        </p:nvSpPr>
        <p:spPr>
          <a:xfrm>
            <a:off x="4045919" y="2434101"/>
            <a:ext cx="3323869" cy="1565269"/>
          </a:xfrm>
          <a:custGeom>
            <a:avLst/>
            <a:gdLst/>
            <a:ahLst/>
            <a:cxnLst/>
            <a:rect l="l" t="t" r="r" b="b"/>
            <a:pathLst>
              <a:path w="2217984" h="2215244">
                <a:moveTo>
                  <a:pt x="0" y="0"/>
                </a:moveTo>
                <a:lnTo>
                  <a:pt x="2217984" y="0"/>
                </a:lnTo>
                <a:lnTo>
                  <a:pt x="2217984" y="2215244"/>
                </a:lnTo>
                <a:lnTo>
                  <a:pt x="0" y="2215244"/>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99" name="TextBox 17">
            <a:extLst>
              <a:ext uri="{FF2B5EF4-FFF2-40B4-BE49-F238E27FC236}">
                <a16:creationId xmlns:a16="http://schemas.microsoft.com/office/drawing/2014/main" id="{22FED548-E280-980D-720B-F739C551D512}"/>
              </a:ext>
            </a:extLst>
          </p:cNvPr>
          <p:cNvSpPr txBox="1"/>
          <p:nvPr/>
        </p:nvSpPr>
        <p:spPr>
          <a:xfrm>
            <a:off x="4045919" y="2420640"/>
            <a:ext cx="3323869" cy="1578730"/>
          </a:xfrm>
          <a:prstGeom prst="rect">
            <a:avLst/>
          </a:prstGeom>
        </p:spPr>
        <p:txBody>
          <a:bodyPr lIns="35919" tIns="35919" rIns="35919" bIns="35919" rtlCol="0" anchor="ctr"/>
          <a:lstStyle/>
          <a:p>
            <a:pPr algn="ctr">
              <a:lnSpc>
                <a:spcPts val="1385"/>
              </a:lnSpc>
            </a:pPr>
            <a:endParaRPr/>
          </a:p>
        </p:txBody>
      </p:sp>
      <p:sp>
        <p:nvSpPr>
          <p:cNvPr id="114" name="Freeform 31">
            <a:extLst>
              <a:ext uri="{FF2B5EF4-FFF2-40B4-BE49-F238E27FC236}">
                <a16:creationId xmlns:a16="http://schemas.microsoft.com/office/drawing/2014/main" id="{574149BE-EC04-DF50-912B-668A48E33941}"/>
              </a:ext>
            </a:extLst>
          </p:cNvPr>
          <p:cNvSpPr/>
          <p:nvPr/>
        </p:nvSpPr>
        <p:spPr>
          <a:xfrm>
            <a:off x="4045919" y="4444896"/>
            <a:ext cx="9483550" cy="3525628"/>
          </a:xfrm>
          <a:custGeom>
            <a:avLst/>
            <a:gdLst/>
            <a:ahLst/>
            <a:cxnLst/>
            <a:rect l="l" t="t" r="r" b="b"/>
            <a:pathLst>
              <a:path w="2141578" h="2187007">
                <a:moveTo>
                  <a:pt x="0" y="0"/>
                </a:moveTo>
                <a:lnTo>
                  <a:pt x="2141578" y="0"/>
                </a:lnTo>
                <a:lnTo>
                  <a:pt x="2141578" y="2187007"/>
                </a:lnTo>
                <a:lnTo>
                  <a:pt x="0" y="2187007"/>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15" name="TextBox 32">
            <a:extLst>
              <a:ext uri="{FF2B5EF4-FFF2-40B4-BE49-F238E27FC236}">
                <a16:creationId xmlns:a16="http://schemas.microsoft.com/office/drawing/2014/main" id="{792C809F-5200-69F1-9EB4-B2BBBA4616F6}"/>
              </a:ext>
            </a:extLst>
          </p:cNvPr>
          <p:cNvSpPr txBox="1"/>
          <p:nvPr/>
        </p:nvSpPr>
        <p:spPr>
          <a:xfrm>
            <a:off x="4045919" y="4414186"/>
            <a:ext cx="9483550" cy="3556338"/>
          </a:xfrm>
          <a:prstGeom prst="rect">
            <a:avLst/>
          </a:prstGeom>
        </p:spPr>
        <p:txBody>
          <a:bodyPr lIns="35919" tIns="35919" rIns="35919" bIns="35919" rtlCol="0" anchor="ctr"/>
          <a:lstStyle/>
          <a:p>
            <a:pPr algn="ctr">
              <a:lnSpc>
                <a:spcPts val="1385"/>
              </a:lnSpc>
            </a:pPr>
            <a:endParaRPr/>
          </a:p>
        </p:txBody>
      </p:sp>
      <p:sp>
        <p:nvSpPr>
          <p:cNvPr id="118" name="Freeform 25">
            <a:extLst>
              <a:ext uri="{FF2B5EF4-FFF2-40B4-BE49-F238E27FC236}">
                <a16:creationId xmlns:a16="http://schemas.microsoft.com/office/drawing/2014/main" id="{09E203D1-DBAA-2899-4C5A-4C964E0CB297}"/>
              </a:ext>
            </a:extLst>
          </p:cNvPr>
          <p:cNvSpPr/>
          <p:nvPr/>
        </p:nvSpPr>
        <p:spPr>
          <a:xfrm>
            <a:off x="4018535" y="8389047"/>
            <a:ext cx="3351254" cy="2037672"/>
          </a:xfrm>
          <a:custGeom>
            <a:avLst/>
            <a:gdLst/>
            <a:ahLst/>
            <a:cxnLst/>
            <a:rect l="l" t="t" r="r" b="b"/>
            <a:pathLst>
              <a:path w="2159723" h="1796622">
                <a:moveTo>
                  <a:pt x="0" y="0"/>
                </a:moveTo>
                <a:lnTo>
                  <a:pt x="2159723" y="0"/>
                </a:lnTo>
                <a:lnTo>
                  <a:pt x="2159723" y="1796622"/>
                </a:lnTo>
                <a:lnTo>
                  <a:pt x="0" y="1796622"/>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19" name="TextBox 26">
            <a:extLst>
              <a:ext uri="{FF2B5EF4-FFF2-40B4-BE49-F238E27FC236}">
                <a16:creationId xmlns:a16="http://schemas.microsoft.com/office/drawing/2014/main" id="{4D394F68-9BC2-8360-E2B5-4DBC3B46BF90}"/>
              </a:ext>
            </a:extLst>
          </p:cNvPr>
          <p:cNvSpPr txBox="1"/>
          <p:nvPr/>
        </p:nvSpPr>
        <p:spPr>
          <a:xfrm>
            <a:off x="4018535" y="8367441"/>
            <a:ext cx="3351254" cy="2059277"/>
          </a:xfrm>
          <a:prstGeom prst="rect">
            <a:avLst/>
          </a:prstGeom>
        </p:spPr>
        <p:txBody>
          <a:bodyPr lIns="35919" tIns="35919" rIns="35919" bIns="35919" rtlCol="0" anchor="ctr"/>
          <a:lstStyle/>
          <a:p>
            <a:pPr algn="ctr">
              <a:lnSpc>
                <a:spcPts val="1385"/>
              </a:lnSpc>
            </a:pPr>
            <a:endParaRPr/>
          </a:p>
        </p:txBody>
      </p:sp>
      <p:sp>
        <p:nvSpPr>
          <p:cNvPr id="126" name="Freeform 16">
            <a:extLst>
              <a:ext uri="{FF2B5EF4-FFF2-40B4-BE49-F238E27FC236}">
                <a16:creationId xmlns:a16="http://schemas.microsoft.com/office/drawing/2014/main" id="{BB7E4E11-78E1-1217-0DDB-566CDD6F43A8}"/>
              </a:ext>
            </a:extLst>
          </p:cNvPr>
          <p:cNvSpPr/>
          <p:nvPr/>
        </p:nvSpPr>
        <p:spPr>
          <a:xfrm>
            <a:off x="7502943" y="2404302"/>
            <a:ext cx="6026525" cy="1595068"/>
          </a:xfrm>
          <a:custGeom>
            <a:avLst/>
            <a:gdLst/>
            <a:ahLst/>
            <a:cxnLst/>
            <a:rect l="l" t="t" r="r" b="b"/>
            <a:pathLst>
              <a:path w="2217984" h="2215244">
                <a:moveTo>
                  <a:pt x="0" y="0"/>
                </a:moveTo>
                <a:lnTo>
                  <a:pt x="2217984" y="0"/>
                </a:lnTo>
                <a:lnTo>
                  <a:pt x="2217984" y="2215244"/>
                </a:lnTo>
                <a:lnTo>
                  <a:pt x="0" y="2215244"/>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27" name="TextBox 17">
            <a:extLst>
              <a:ext uri="{FF2B5EF4-FFF2-40B4-BE49-F238E27FC236}">
                <a16:creationId xmlns:a16="http://schemas.microsoft.com/office/drawing/2014/main" id="{5618D039-A5C9-1913-F85B-735341AE6697}"/>
              </a:ext>
            </a:extLst>
          </p:cNvPr>
          <p:cNvSpPr txBox="1"/>
          <p:nvPr/>
        </p:nvSpPr>
        <p:spPr>
          <a:xfrm>
            <a:off x="7502943" y="2390585"/>
            <a:ext cx="6026525" cy="1608785"/>
          </a:xfrm>
          <a:prstGeom prst="rect">
            <a:avLst/>
          </a:prstGeom>
        </p:spPr>
        <p:txBody>
          <a:bodyPr lIns="35919" tIns="35919" rIns="35919" bIns="35919" rtlCol="0" anchor="ctr"/>
          <a:lstStyle/>
          <a:p>
            <a:pPr algn="ctr">
              <a:lnSpc>
                <a:spcPts val="1385"/>
              </a:lnSpc>
            </a:pPr>
            <a:endParaRPr/>
          </a:p>
        </p:txBody>
      </p:sp>
      <p:sp>
        <p:nvSpPr>
          <p:cNvPr id="135" name="四角形: 角を丸くする 134">
            <a:extLst>
              <a:ext uri="{FF2B5EF4-FFF2-40B4-BE49-F238E27FC236}">
                <a16:creationId xmlns:a16="http://schemas.microsoft.com/office/drawing/2014/main" id="{5F93D7E3-A657-D333-66EC-7B84DFAED74F}"/>
              </a:ext>
            </a:extLst>
          </p:cNvPr>
          <p:cNvSpPr/>
          <p:nvPr/>
        </p:nvSpPr>
        <p:spPr>
          <a:xfrm>
            <a:off x="3333379" y="2244352"/>
            <a:ext cx="579384" cy="1755017"/>
          </a:xfrm>
          <a:prstGeom prst="roundRect">
            <a:avLst>
              <a:gd name="adj" fmla="val 4392"/>
            </a:avLst>
          </a:prstGeom>
          <a:solidFill>
            <a:srgbClr val="B4D7FF"/>
          </a:solidFill>
          <a:ln>
            <a:solidFill>
              <a:srgbClr val="B4D7FF"/>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事前学習</a:t>
            </a:r>
          </a:p>
        </p:txBody>
      </p:sp>
      <p:sp>
        <p:nvSpPr>
          <p:cNvPr id="136" name="四角形: 角を丸くする 135">
            <a:extLst>
              <a:ext uri="{FF2B5EF4-FFF2-40B4-BE49-F238E27FC236}">
                <a16:creationId xmlns:a16="http://schemas.microsoft.com/office/drawing/2014/main" id="{E343D6CF-F540-C06B-7C41-318AAD869316}"/>
              </a:ext>
            </a:extLst>
          </p:cNvPr>
          <p:cNvSpPr/>
          <p:nvPr/>
        </p:nvSpPr>
        <p:spPr>
          <a:xfrm>
            <a:off x="3338468" y="4278258"/>
            <a:ext cx="579384" cy="3692265"/>
          </a:xfrm>
          <a:prstGeom prst="roundRect">
            <a:avLst>
              <a:gd name="adj" fmla="val 4392"/>
            </a:avLst>
          </a:prstGeom>
          <a:solidFill>
            <a:srgbClr val="FDE9FF"/>
          </a:solidFill>
          <a:ln>
            <a:solidFill>
              <a:srgbClr val="FDE9FF"/>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現地学習</a:t>
            </a:r>
          </a:p>
        </p:txBody>
      </p:sp>
      <p:sp>
        <p:nvSpPr>
          <p:cNvPr id="137" name="四角形: 角を丸くする 136">
            <a:extLst>
              <a:ext uri="{FF2B5EF4-FFF2-40B4-BE49-F238E27FC236}">
                <a16:creationId xmlns:a16="http://schemas.microsoft.com/office/drawing/2014/main" id="{D737F828-B3F8-AD91-3997-D500319994D6}"/>
              </a:ext>
            </a:extLst>
          </p:cNvPr>
          <p:cNvSpPr/>
          <p:nvPr/>
        </p:nvSpPr>
        <p:spPr>
          <a:xfrm>
            <a:off x="3333379" y="8239939"/>
            <a:ext cx="579384" cy="2186779"/>
          </a:xfrm>
          <a:prstGeom prst="roundRect">
            <a:avLst>
              <a:gd name="adj" fmla="val 4392"/>
            </a:avLst>
          </a:prstGeom>
          <a:solidFill>
            <a:srgbClr val="FFEDA1"/>
          </a:solidFill>
          <a:ln>
            <a:solidFill>
              <a:srgbClr val="FFEDA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事後学習</a:t>
            </a:r>
          </a:p>
        </p:txBody>
      </p:sp>
      <p:sp>
        <p:nvSpPr>
          <p:cNvPr id="139" name="矢印: 下 138">
            <a:extLst>
              <a:ext uri="{FF2B5EF4-FFF2-40B4-BE49-F238E27FC236}">
                <a16:creationId xmlns:a16="http://schemas.microsoft.com/office/drawing/2014/main" id="{08372409-5D91-82F2-C191-DCF63CC4BDD1}"/>
              </a:ext>
            </a:extLst>
          </p:cNvPr>
          <p:cNvSpPr/>
          <p:nvPr/>
        </p:nvSpPr>
        <p:spPr>
          <a:xfrm>
            <a:off x="13697365" y="1993899"/>
            <a:ext cx="266939" cy="6373541"/>
          </a:xfrm>
          <a:prstGeom prst="downArrow">
            <a:avLst/>
          </a:prstGeom>
          <a:solidFill>
            <a:srgbClr val="99CC00"/>
          </a:solidFill>
          <a:ln>
            <a:solidFill>
              <a:srgbClr val="99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Freeform 10">
            <a:extLst>
              <a:ext uri="{FF2B5EF4-FFF2-40B4-BE49-F238E27FC236}">
                <a16:creationId xmlns:a16="http://schemas.microsoft.com/office/drawing/2014/main" id="{0DC271E7-01D0-E8AB-B408-B87ED6871534}"/>
              </a:ext>
            </a:extLst>
          </p:cNvPr>
          <p:cNvSpPr/>
          <p:nvPr/>
        </p:nvSpPr>
        <p:spPr>
          <a:xfrm>
            <a:off x="8302663" y="1177969"/>
            <a:ext cx="5661641" cy="892131"/>
          </a:xfrm>
          <a:custGeom>
            <a:avLst/>
            <a:gdLst/>
            <a:ahLst/>
            <a:cxnLst/>
            <a:rect l="l" t="t" r="r" b="b"/>
            <a:pathLst>
              <a:path w="4238904" h="1032830">
                <a:moveTo>
                  <a:pt x="0" y="0"/>
                </a:moveTo>
                <a:lnTo>
                  <a:pt x="4238904" y="0"/>
                </a:lnTo>
                <a:lnTo>
                  <a:pt x="4238904" y="1032830"/>
                </a:lnTo>
                <a:lnTo>
                  <a:pt x="0" y="1032830"/>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50" name="TextBox 11">
            <a:extLst>
              <a:ext uri="{FF2B5EF4-FFF2-40B4-BE49-F238E27FC236}">
                <a16:creationId xmlns:a16="http://schemas.microsoft.com/office/drawing/2014/main" id="{DE9CD77B-D844-6BAA-090D-4C93565E0F6C}"/>
              </a:ext>
            </a:extLst>
          </p:cNvPr>
          <p:cNvSpPr txBox="1"/>
          <p:nvPr/>
        </p:nvSpPr>
        <p:spPr>
          <a:xfrm>
            <a:off x="8302663" y="1161514"/>
            <a:ext cx="5661641" cy="908586"/>
          </a:xfrm>
          <a:prstGeom prst="rect">
            <a:avLst/>
          </a:prstGeom>
        </p:spPr>
        <p:txBody>
          <a:bodyPr lIns="35919" tIns="35919" rIns="35919" bIns="35919" rtlCol="0" anchor="ctr"/>
          <a:lstStyle/>
          <a:p>
            <a:pPr algn="ctr">
              <a:lnSpc>
                <a:spcPts val="1385"/>
              </a:lnSpc>
            </a:pPr>
            <a:endParaRPr>
              <a:latin typeface="BIZ UDPゴシック" panose="020B0400000000000000" pitchFamily="50" charset="-128"/>
              <a:ea typeface="BIZ UDPゴシック" panose="020B0400000000000000" pitchFamily="50" charset="-128"/>
            </a:endParaRPr>
          </a:p>
        </p:txBody>
      </p:sp>
      <p:grpSp>
        <p:nvGrpSpPr>
          <p:cNvPr id="151" name="Group 12">
            <a:extLst>
              <a:ext uri="{FF2B5EF4-FFF2-40B4-BE49-F238E27FC236}">
                <a16:creationId xmlns:a16="http://schemas.microsoft.com/office/drawing/2014/main" id="{86594CC1-44CD-A664-96E5-A2B7CFA85880}"/>
              </a:ext>
            </a:extLst>
          </p:cNvPr>
          <p:cNvGrpSpPr/>
          <p:nvPr/>
        </p:nvGrpSpPr>
        <p:grpSpPr>
          <a:xfrm>
            <a:off x="8302663" y="981327"/>
            <a:ext cx="2386460" cy="468402"/>
            <a:chOff x="0" y="-38100"/>
            <a:chExt cx="2050524" cy="267121"/>
          </a:xfrm>
        </p:grpSpPr>
        <p:sp>
          <p:nvSpPr>
            <p:cNvPr id="152" name="Freeform 13">
              <a:extLst>
                <a:ext uri="{FF2B5EF4-FFF2-40B4-BE49-F238E27FC236}">
                  <a16:creationId xmlns:a16="http://schemas.microsoft.com/office/drawing/2014/main" id="{30359B23-D37F-23B8-4ADD-CCFA7282F27D}"/>
                </a:ext>
              </a:extLst>
            </p:cNvPr>
            <p:cNvSpPr/>
            <p:nvPr/>
          </p:nvSpPr>
          <p:spPr>
            <a:xfrm>
              <a:off x="0" y="0"/>
              <a:ext cx="2050524" cy="229021"/>
            </a:xfrm>
            <a:custGeom>
              <a:avLst/>
              <a:gdLst/>
              <a:ahLst/>
              <a:cxnLst/>
              <a:rect l="l" t="t" r="r" b="b"/>
              <a:pathLst>
                <a:path w="2050524" h="229021">
                  <a:moveTo>
                    <a:pt x="0" y="0"/>
                  </a:moveTo>
                  <a:lnTo>
                    <a:pt x="2050524" y="0"/>
                  </a:lnTo>
                  <a:lnTo>
                    <a:pt x="2050524" y="229021"/>
                  </a:lnTo>
                  <a:lnTo>
                    <a:pt x="0" y="229021"/>
                  </a:lnTo>
                  <a:close/>
                </a:path>
              </a:pathLst>
            </a:custGeom>
            <a:solidFill>
              <a:srgbClr val="B6E2D3"/>
            </a:solidFill>
            <a:ln w="9525" cap="sq">
              <a:solidFill>
                <a:srgbClr val="000000"/>
              </a:solidFill>
              <a:prstDash val="solid"/>
              <a:miter/>
            </a:ln>
          </p:spPr>
          <p:txBody>
            <a:bodyPr/>
            <a:lstStyle/>
            <a:p>
              <a:endParaRPr lang="ja-JP" altLang="en-US" dirty="0"/>
            </a:p>
          </p:txBody>
        </p:sp>
        <p:sp>
          <p:nvSpPr>
            <p:cNvPr id="153" name="TextBox 14">
              <a:extLst>
                <a:ext uri="{FF2B5EF4-FFF2-40B4-BE49-F238E27FC236}">
                  <a16:creationId xmlns:a16="http://schemas.microsoft.com/office/drawing/2014/main" id="{8C5C281B-C3D0-233D-3BF0-DB4439F6E9AB}"/>
                </a:ext>
              </a:extLst>
            </p:cNvPr>
            <p:cNvSpPr txBox="1"/>
            <p:nvPr/>
          </p:nvSpPr>
          <p:spPr>
            <a:xfrm>
              <a:off x="0" y="-38100"/>
              <a:ext cx="2050524" cy="267121"/>
            </a:xfrm>
            <a:prstGeom prst="rect">
              <a:avLst/>
            </a:prstGeom>
          </p:spPr>
          <p:txBody>
            <a:bodyPr lIns="35919" tIns="35919" rIns="35919" bIns="35919" rtlCol="0" anchor="ctr"/>
            <a:lstStyle/>
            <a:p>
              <a:pPr>
                <a:lnSpc>
                  <a:spcPts val="1820"/>
                </a:lnSpc>
              </a:pPr>
              <a:endParaRPr lang="en-US" sz="1300" b="1" dirty="0">
                <a:solidFill>
                  <a:srgbClr val="333333"/>
                </a:solidFill>
                <a:latin typeface="BIZ UDPゴシック" panose="020B0400000000000000" pitchFamily="50" charset="-128"/>
                <a:ea typeface="BIZ UDPゴシック" panose="020B0400000000000000" pitchFamily="50" charset="-128"/>
                <a:cs typeface="Open Sans"/>
                <a:sym typeface="Open Sans"/>
              </a:endParaRPr>
            </a:p>
          </p:txBody>
        </p:sp>
      </p:grpSp>
      <p:sp>
        <p:nvSpPr>
          <p:cNvPr id="157" name="Freeform 25">
            <a:extLst>
              <a:ext uri="{FF2B5EF4-FFF2-40B4-BE49-F238E27FC236}">
                <a16:creationId xmlns:a16="http://schemas.microsoft.com/office/drawing/2014/main" id="{CA7E63E5-ECF0-67A4-95E2-CE1FC9B21C42}"/>
              </a:ext>
            </a:extLst>
          </p:cNvPr>
          <p:cNvSpPr/>
          <p:nvPr/>
        </p:nvSpPr>
        <p:spPr>
          <a:xfrm>
            <a:off x="7524660" y="8405856"/>
            <a:ext cx="6461359" cy="2037672"/>
          </a:xfrm>
          <a:custGeom>
            <a:avLst/>
            <a:gdLst/>
            <a:ahLst/>
            <a:cxnLst/>
            <a:rect l="l" t="t" r="r" b="b"/>
            <a:pathLst>
              <a:path w="2159723" h="1796622">
                <a:moveTo>
                  <a:pt x="0" y="0"/>
                </a:moveTo>
                <a:lnTo>
                  <a:pt x="2159723" y="0"/>
                </a:lnTo>
                <a:lnTo>
                  <a:pt x="2159723" y="1796622"/>
                </a:lnTo>
                <a:lnTo>
                  <a:pt x="0" y="1796622"/>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58" name="TextBox 26">
            <a:extLst>
              <a:ext uri="{FF2B5EF4-FFF2-40B4-BE49-F238E27FC236}">
                <a16:creationId xmlns:a16="http://schemas.microsoft.com/office/drawing/2014/main" id="{EA450138-4EB7-0659-6BCD-CC09C5254CA8}"/>
              </a:ext>
            </a:extLst>
          </p:cNvPr>
          <p:cNvSpPr txBox="1"/>
          <p:nvPr/>
        </p:nvSpPr>
        <p:spPr>
          <a:xfrm>
            <a:off x="7524660" y="8384250"/>
            <a:ext cx="6461359" cy="2059277"/>
          </a:xfrm>
          <a:prstGeom prst="rect">
            <a:avLst/>
          </a:prstGeom>
        </p:spPr>
        <p:txBody>
          <a:bodyPr lIns="35919" tIns="35919" rIns="35919" bIns="35919" rtlCol="0" anchor="ctr"/>
          <a:lstStyle/>
          <a:p>
            <a:pPr algn="ctr">
              <a:lnSpc>
                <a:spcPts val="1385"/>
              </a:lnSpc>
            </a:pPr>
            <a:endParaRPr/>
          </a:p>
        </p:txBody>
      </p:sp>
      <p:grpSp>
        <p:nvGrpSpPr>
          <p:cNvPr id="7" name="グループ化 6">
            <a:extLst>
              <a:ext uri="{FF2B5EF4-FFF2-40B4-BE49-F238E27FC236}">
                <a16:creationId xmlns:a16="http://schemas.microsoft.com/office/drawing/2014/main" id="{BC5881A0-7E6D-C415-30D6-E9C0A315D61B}"/>
              </a:ext>
            </a:extLst>
          </p:cNvPr>
          <p:cNvGrpSpPr/>
          <p:nvPr/>
        </p:nvGrpSpPr>
        <p:grpSpPr>
          <a:xfrm>
            <a:off x="7502944" y="2174924"/>
            <a:ext cx="6296951" cy="466990"/>
            <a:chOff x="7502944" y="2174924"/>
            <a:chExt cx="6296951" cy="466990"/>
          </a:xfrm>
        </p:grpSpPr>
        <p:grpSp>
          <p:nvGrpSpPr>
            <p:cNvPr id="128" name="Group 18">
              <a:extLst>
                <a:ext uri="{FF2B5EF4-FFF2-40B4-BE49-F238E27FC236}">
                  <a16:creationId xmlns:a16="http://schemas.microsoft.com/office/drawing/2014/main" id="{B3124647-531B-6F6E-524A-5822070A531F}"/>
                </a:ext>
              </a:extLst>
            </p:cNvPr>
            <p:cNvGrpSpPr/>
            <p:nvPr/>
          </p:nvGrpSpPr>
          <p:grpSpPr>
            <a:xfrm>
              <a:off x="7502944" y="2174924"/>
              <a:ext cx="5749740" cy="448182"/>
              <a:chOff x="0" y="-38100"/>
              <a:chExt cx="1920169" cy="258911"/>
            </a:xfrm>
          </p:grpSpPr>
          <p:sp>
            <p:nvSpPr>
              <p:cNvPr id="129" name="Freeform 19">
                <a:extLst>
                  <a:ext uri="{FF2B5EF4-FFF2-40B4-BE49-F238E27FC236}">
                    <a16:creationId xmlns:a16="http://schemas.microsoft.com/office/drawing/2014/main" id="{6B8EA2B6-CFDA-B81E-5433-9DD592F32F23}"/>
                  </a:ext>
                </a:extLst>
              </p:cNvPr>
              <p:cNvSpPr/>
              <p:nvPr/>
            </p:nvSpPr>
            <p:spPr>
              <a:xfrm>
                <a:off x="0" y="0"/>
                <a:ext cx="964051" cy="220811"/>
              </a:xfrm>
              <a:custGeom>
                <a:avLst/>
                <a:gdLst/>
                <a:ahLst/>
                <a:cxnLst/>
                <a:rect l="l" t="t" r="r" b="b"/>
                <a:pathLst>
                  <a:path w="1920169" h="220811">
                    <a:moveTo>
                      <a:pt x="0" y="0"/>
                    </a:moveTo>
                    <a:lnTo>
                      <a:pt x="1920169" y="0"/>
                    </a:lnTo>
                    <a:lnTo>
                      <a:pt x="1920169" y="220811"/>
                    </a:lnTo>
                    <a:lnTo>
                      <a:pt x="0" y="220811"/>
                    </a:lnTo>
                    <a:close/>
                  </a:path>
                </a:pathLst>
              </a:custGeom>
              <a:solidFill>
                <a:srgbClr val="B4D7FF"/>
              </a:solidFill>
              <a:ln w="9525" cap="sq">
                <a:solidFill>
                  <a:srgbClr val="000000"/>
                </a:solidFill>
                <a:prstDash val="solid"/>
                <a:miter/>
              </a:ln>
            </p:spPr>
          </p:sp>
          <p:sp>
            <p:nvSpPr>
              <p:cNvPr id="130" name="TextBox 20">
                <a:extLst>
                  <a:ext uri="{FF2B5EF4-FFF2-40B4-BE49-F238E27FC236}">
                    <a16:creationId xmlns:a16="http://schemas.microsoft.com/office/drawing/2014/main" id="{856C8FEA-360D-43D2-DBAA-61B85A2C6752}"/>
                  </a:ext>
                </a:extLst>
              </p:cNvPr>
              <p:cNvSpPr txBox="1"/>
              <p:nvPr/>
            </p:nvSpPr>
            <p:spPr>
              <a:xfrm>
                <a:off x="0" y="-38100"/>
                <a:ext cx="1920169" cy="25891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31" name="TextBox 42">
              <a:extLst>
                <a:ext uri="{FF2B5EF4-FFF2-40B4-BE49-F238E27FC236}">
                  <a16:creationId xmlns:a16="http://schemas.microsoft.com/office/drawing/2014/main" id="{4DD461E3-7788-EABA-A5F4-2482FA43C764}"/>
                </a:ext>
              </a:extLst>
            </p:cNvPr>
            <p:cNvSpPr txBox="1"/>
            <p:nvPr/>
          </p:nvSpPr>
          <p:spPr>
            <a:xfrm>
              <a:off x="7583330" y="2269451"/>
              <a:ext cx="575701" cy="306238"/>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04</a:t>
              </a:r>
            </a:p>
          </p:txBody>
        </p:sp>
        <p:sp>
          <p:nvSpPr>
            <p:cNvPr id="132" name="テキスト ボックス 131">
              <a:extLst>
                <a:ext uri="{FF2B5EF4-FFF2-40B4-BE49-F238E27FC236}">
                  <a16:creationId xmlns:a16="http://schemas.microsoft.com/office/drawing/2014/main" id="{A6A7FEE2-84DB-77E6-9BCD-F9474557C0FD}"/>
                </a:ext>
              </a:extLst>
            </p:cNvPr>
            <p:cNvSpPr txBox="1"/>
            <p:nvPr/>
          </p:nvSpPr>
          <p:spPr>
            <a:xfrm>
              <a:off x="7875509" y="2270825"/>
              <a:ext cx="2563477"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見学地のなぜだろう？　</a:t>
              </a:r>
              <a:endParaRPr kumimoji="1" lang="ja-JP" altLang="en-US" sz="1600" dirty="0"/>
            </a:p>
          </p:txBody>
        </p:sp>
        <p:sp>
          <p:nvSpPr>
            <p:cNvPr id="165" name="テキスト ボックス 164">
              <a:extLst>
                <a:ext uri="{FF2B5EF4-FFF2-40B4-BE49-F238E27FC236}">
                  <a16:creationId xmlns:a16="http://schemas.microsoft.com/office/drawing/2014/main" id="{3800A3DB-6CC2-2381-A205-B8D901CBC11A}"/>
                </a:ext>
              </a:extLst>
            </p:cNvPr>
            <p:cNvSpPr txBox="1"/>
            <p:nvPr/>
          </p:nvSpPr>
          <p:spPr>
            <a:xfrm>
              <a:off x="10354946" y="2426470"/>
              <a:ext cx="3444949"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★調べてみて疑問に思ったことや見てみたいことを書きましょう</a:t>
              </a:r>
              <a:endParaRPr lang="ja-JP" altLang="en-US" sz="800" dirty="0"/>
            </a:p>
          </p:txBody>
        </p:sp>
      </p:grpSp>
      <p:sp>
        <p:nvSpPr>
          <p:cNvPr id="170" name="テキスト ボックス 169">
            <a:extLst>
              <a:ext uri="{FF2B5EF4-FFF2-40B4-BE49-F238E27FC236}">
                <a16:creationId xmlns:a16="http://schemas.microsoft.com/office/drawing/2014/main" id="{D26148DF-4688-8F68-86E9-BD9F3EBE910B}"/>
              </a:ext>
            </a:extLst>
          </p:cNvPr>
          <p:cNvSpPr txBox="1"/>
          <p:nvPr/>
        </p:nvSpPr>
        <p:spPr>
          <a:xfrm>
            <a:off x="10850593" y="159129"/>
            <a:ext cx="2953271" cy="369332"/>
          </a:xfrm>
          <a:prstGeom prst="rect">
            <a:avLst/>
          </a:prstGeom>
          <a:noFill/>
          <a:ln>
            <a:noFill/>
          </a:ln>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班：</a:t>
            </a:r>
          </a:p>
        </p:txBody>
      </p:sp>
      <p:cxnSp>
        <p:nvCxnSpPr>
          <p:cNvPr id="173" name="直線コネクタ 172">
            <a:extLst>
              <a:ext uri="{FF2B5EF4-FFF2-40B4-BE49-F238E27FC236}">
                <a16:creationId xmlns:a16="http://schemas.microsoft.com/office/drawing/2014/main" id="{4153D541-0AF0-5046-C04D-DBBFF913CABC}"/>
              </a:ext>
            </a:extLst>
          </p:cNvPr>
          <p:cNvCxnSpPr/>
          <p:nvPr/>
        </p:nvCxnSpPr>
        <p:spPr>
          <a:xfrm>
            <a:off x="10942638" y="534905"/>
            <a:ext cx="2861226" cy="0"/>
          </a:xfrm>
          <a:prstGeom prst="line">
            <a:avLst/>
          </a:prstGeom>
        </p:spPr>
        <p:style>
          <a:lnRef idx="1">
            <a:schemeClr val="dk1"/>
          </a:lnRef>
          <a:fillRef idx="0">
            <a:schemeClr val="dk1"/>
          </a:fillRef>
          <a:effectRef idx="0">
            <a:schemeClr val="dk1"/>
          </a:effectRef>
          <a:fontRef idx="minor">
            <a:schemeClr val="tx1"/>
          </a:fontRef>
        </p:style>
      </p:cxnSp>
      <p:sp>
        <p:nvSpPr>
          <p:cNvPr id="171" name="テキスト ボックス 170">
            <a:extLst>
              <a:ext uri="{FF2B5EF4-FFF2-40B4-BE49-F238E27FC236}">
                <a16:creationId xmlns:a16="http://schemas.microsoft.com/office/drawing/2014/main" id="{EB3B749B-E9D0-369B-439F-FADE42A76B9A}"/>
              </a:ext>
            </a:extLst>
          </p:cNvPr>
          <p:cNvSpPr txBox="1"/>
          <p:nvPr/>
        </p:nvSpPr>
        <p:spPr>
          <a:xfrm>
            <a:off x="10846624" y="587603"/>
            <a:ext cx="2953271" cy="369332"/>
          </a:xfrm>
          <a:prstGeom prst="rect">
            <a:avLst/>
          </a:prstGeom>
          <a:noFill/>
          <a:ln>
            <a:noFill/>
          </a:ln>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氏名：</a:t>
            </a:r>
          </a:p>
        </p:txBody>
      </p:sp>
      <p:cxnSp>
        <p:nvCxnSpPr>
          <p:cNvPr id="174" name="直線コネクタ 173">
            <a:extLst>
              <a:ext uri="{FF2B5EF4-FFF2-40B4-BE49-F238E27FC236}">
                <a16:creationId xmlns:a16="http://schemas.microsoft.com/office/drawing/2014/main" id="{C518C514-63BD-55BC-297E-56549A1AE18B}"/>
              </a:ext>
            </a:extLst>
          </p:cNvPr>
          <p:cNvCxnSpPr/>
          <p:nvPr/>
        </p:nvCxnSpPr>
        <p:spPr>
          <a:xfrm>
            <a:off x="10934700" y="975903"/>
            <a:ext cx="2861226" cy="0"/>
          </a:xfrm>
          <a:prstGeom prst="line">
            <a:avLst/>
          </a:prstGeom>
        </p:spPr>
        <p:style>
          <a:lnRef idx="1">
            <a:schemeClr val="dk1"/>
          </a:lnRef>
          <a:fillRef idx="0">
            <a:schemeClr val="dk1"/>
          </a:fillRef>
          <a:effectRef idx="0">
            <a:schemeClr val="dk1"/>
          </a:effectRef>
          <a:fontRef idx="minor">
            <a:schemeClr val="tx1"/>
          </a:fontRef>
        </p:style>
      </p:cxnSp>
      <p:grpSp>
        <p:nvGrpSpPr>
          <p:cNvPr id="8" name="グループ化 7">
            <a:extLst>
              <a:ext uri="{FF2B5EF4-FFF2-40B4-BE49-F238E27FC236}">
                <a16:creationId xmlns:a16="http://schemas.microsoft.com/office/drawing/2014/main" id="{AAE8838B-89B6-6FE8-363A-A25B2BB0F13D}"/>
              </a:ext>
            </a:extLst>
          </p:cNvPr>
          <p:cNvGrpSpPr/>
          <p:nvPr/>
        </p:nvGrpSpPr>
        <p:grpSpPr>
          <a:xfrm>
            <a:off x="4045919" y="4278258"/>
            <a:ext cx="7172448" cy="412491"/>
            <a:chOff x="4045919" y="4278258"/>
            <a:chExt cx="7172448" cy="412491"/>
          </a:xfrm>
        </p:grpSpPr>
        <p:grpSp>
          <p:nvGrpSpPr>
            <p:cNvPr id="110" name="Group 21">
              <a:extLst>
                <a:ext uri="{FF2B5EF4-FFF2-40B4-BE49-F238E27FC236}">
                  <a16:creationId xmlns:a16="http://schemas.microsoft.com/office/drawing/2014/main" id="{95E96155-28A5-FB44-05AE-AA0AE519C9FC}"/>
                </a:ext>
              </a:extLst>
            </p:cNvPr>
            <p:cNvGrpSpPr/>
            <p:nvPr/>
          </p:nvGrpSpPr>
          <p:grpSpPr>
            <a:xfrm>
              <a:off x="4045919" y="4278258"/>
              <a:ext cx="3768550" cy="400673"/>
              <a:chOff x="0" y="0"/>
              <a:chExt cx="1867153" cy="231465"/>
            </a:xfrm>
          </p:grpSpPr>
          <p:sp>
            <p:nvSpPr>
              <p:cNvPr id="111" name="Freeform 22">
                <a:extLst>
                  <a:ext uri="{FF2B5EF4-FFF2-40B4-BE49-F238E27FC236}">
                    <a16:creationId xmlns:a16="http://schemas.microsoft.com/office/drawing/2014/main" id="{EA525E8D-4887-4E8A-C7A9-D32A289B0E90}"/>
                  </a:ext>
                </a:extLst>
              </p:cNvPr>
              <p:cNvSpPr/>
              <p:nvPr/>
            </p:nvSpPr>
            <p:spPr>
              <a:xfrm>
                <a:off x="0" y="0"/>
                <a:ext cx="1867153" cy="231465"/>
              </a:xfrm>
              <a:custGeom>
                <a:avLst/>
                <a:gdLst/>
                <a:ahLst/>
                <a:cxnLst/>
                <a:rect l="l" t="t" r="r" b="b"/>
                <a:pathLst>
                  <a:path w="1867153" h="231465">
                    <a:moveTo>
                      <a:pt x="0" y="0"/>
                    </a:moveTo>
                    <a:lnTo>
                      <a:pt x="1867153" y="0"/>
                    </a:lnTo>
                    <a:lnTo>
                      <a:pt x="1867153" y="231465"/>
                    </a:lnTo>
                    <a:lnTo>
                      <a:pt x="0" y="231465"/>
                    </a:lnTo>
                    <a:close/>
                  </a:path>
                </a:pathLst>
              </a:custGeom>
              <a:solidFill>
                <a:srgbClr val="FDE9FF"/>
              </a:solidFill>
              <a:ln w="9525" cap="sq">
                <a:solidFill>
                  <a:srgbClr val="000000"/>
                </a:solidFill>
                <a:prstDash val="solid"/>
                <a:miter/>
              </a:ln>
            </p:spPr>
          </p:sp>
          <p:sp>
            <p:nvSpPr>
              <p:cNvPr id="112" name="TextBox 23">
                <a:extLst>
                  <a:ext uri="{FF2B5EF4-FFF2-40B4-BE49-F238E27FC236}">
                    <a16:creationId xmlns:a16="http://schemas.microsoft.com/office/drawing/2014/main" id="{78454EEB-F6E9-C8CD-196F-88B7CD44166C}"/>
                  </a:ext>
                </a:extLst>
              </p:cNvPr>
              <p:cNvSpPr txBox="1"/>
              <p:nvPr/>
            </p:nvSpPr>
            <p:spPr>
              <a:xfrm>
                <a:off x="0" y="-38100"/>
                <a:ext cx="1867153" cy="269565"/>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grpSp>
          <p:nvGrpSpPr>
            <p:cNvPr id="138" name="グループ化 137">
              <a:extLst>
                <a:ext uri="{FF2B5EF4-FFF2-40B4-BE49-F238E27FC236}">
                  <a16:creationId xmlns:a16="http://schemas.microsoft.com/office/drawing/2014/main" id="{B7A1DF9C-D1D0-D94F-36B3-904A41E8A7B7}"/>
                </a:ext>
              </a:extLst>
            </p:cNvPr>
            <p:cNvGrpSpPr/>
            <p:nvPr/>
          </p:nvGrpSpPr>
          <p:grpSpPr>
            <a:xfrm>
              <a:off x="4085748" y="4319779"/>
              <a:ext cx="3438912" cy="338554"/>
              <a:chOff x="4098679" y="4334713"/>
              <a:chExt cx="3438912" cy="338554"/>
            </a:xfrm>
          </p:grpSpPr>
          <p:sp>
            <p:nvSpPr>
              <p:cNvPr id="116" name="TextBox 43">
                <a:extLst>
                  <a:ext uri="{FF2B5EF4-FFF2-40B4-BE49-F238E27FC236}">
                    <a16:creationId xmlns:a16="http://schemas.microsoft.com/office/drawing/2014/main" id="{AB274A17-8A5B-3253-EBE0-EFA8BBC40BC9}"/>
                  </a:ext>
                </a:extLst>
              </p:cNvPr>
              <p:cNvSpPr txBox="1"/>
              <p:nvPr/>
            </p:nvSpPr>
            <p:spPr>
              <a:xfrm>
                <a:off x="4098679" y="4340365"/>
                <a:ext cx="575701" cy="306238"/>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05</a:t>
                </a:r>
              </a:p>
            </p:txBody>
          </p:sp>
          <p:sp>
            <p:nvSpPr>
              <p:cNvPr id="134" name="テキスト ボックス 133">
                <a:extLst>
                  <a:ext uri="{FF2B5EF4-FFF2-40B4-BE49-F238E27FC236}">
                    <a16:creationId xmlns:a16="http://schemas.microsoft.com/office/drawing/2014/main" id="{9E8AC4D0-B0F6-BBA2-5193-F40F28E15F9C}"/>
                  </a:ext>
                </a:extLst>
              </p:cNvPr>
              <p:cNvSpPr txBox="1"/>
              <p:nvPr/>
            </p:nvSpPr>
            <p:spPr>
              <a:xfrm>
                <a:off x="4391234" y="4334713"/>
                <a:ext cx="3146357"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見学地の感想・わかったこと</a:t>
                </a:r>
                <a:endParaRPr kumimoji="1" lang="ja-JP" altLang="en-US" sz="1600" dirty="0"/>
              </a:p>
            </p:txBody>
          </p:sp>
        </p:grpSp>
        <p:sp>
          <p:nvSpPr>
            <p:cNvPr id="177" name="テキスト ボックス 176">
              <a:extLst>
                <a:ext uri="{FF2B5EF4-FFF2-40B4-BE49-F238E27FC236}">
                  <a16:creationId xmlns:a16="http://schemas.microsoft.com/office/drawing/2014/main" id="{DB130FBB-D379-5458-2770-46A2D3073B83}"/>
                </a:ext>
              </a:extLst>
            </p:cNvPr>
            <p:cNvSpPr txBox="1"/>
            <p:nvPr/>
          </p:nvSpPr>
          <p:spPr>
            <a:xfrm>
              <a:off x="7773418" y="4475305"/>
              <a:ext cx="3444949"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★現地でわかったことや気づいたことを書きましょう</a:t>
              </a:r>
              <a:endParaRPr lang="ja-JP" altLang="en-US" sz="800" dirty="0"/>
            </a:p>
          </p:txBody>
        </p:sp>
      </p:grpSp>
      <p:grpSp>
        <p:nvGrpSpPr>
          <p:cNvPr id="9" name="グループ化 8">
            <a:extLst>
              <a:ext uri="{FF2B5EF4-FFF2-40B4-BE49-F238E27FC236}">
                <a16:creationId xmlns:a16="http://schemas.microsoft.com/office/drawing/2014/main" id="{C98AC6C1-B6E1-70A4-9A47-8835D9AFABE3}"/>
              </a:ext>
            </a:extLst>
          </p:cNvPr>
          <p:cNvGrpSpPr/>
          <p:nvPr/>
        </p:nvGrpSpPr>
        <p:grpSpPr>
          <a:xfrm>
            <a:off x="4018534" y="8210961"/>
            <a:ext cx="3186336" cy="407034"/>
            <a:chOff x="4018534" y="8210961"/>
            <a:chExt cx="3186336" cy="407034"/>
          </a:xfrm>
        </p:grpSpPr>
        <p:grpSp>
          <p:nvGrpSpPr>
            <p:cNvPr id="120" name="Group 27">
              <a:extLst>
                <a:ext uri="{FF2B5EF4-FFF2-40B4-BE49-F238E27FC236}">
                  <a16:creationId xmlns:a16="http://schemas.microsoft.com/office/drawing/2014/main" id="{3E71D955-6F42-6615-53B1-EDCDAD5BDC09}"/>
                </a:ext>
              </a:extLst>
            </p:cNvPr>
            <p:cNvGrpSpPr/>
            <p:nvPr/>
          </p:nvGrpSpPr>
          <p:grpSpPr>
            <a:xfrm>
              <a:off x="4018534" y="8210961"/>
              <a:ext cx="1433735" cy="400673"/>
              <a:chOff x="0" y="0"/>
              <a:chExt cx="2095879" cy="229021"/>
            </a:xfrm>
          </p:grpSpPr>
          <p:sp>
            <p:nvSpPr>
              <p:cNvPr id="121" name="Freeform 28">
                <a:extLst>
                  <a:ext uri="{FF2B5EF4-FFF2-40B4-BE49-F238E27FC236}">
                    <a16:creationId xmlns:a16="http://schemas.microsoft.com/office/drawing/2014/main" id="{E2296727-DA42-B743-E1DE-ED1192B868F5}"/>
                  </a:ext>
                </a:extLst>
              </p:cNvPr>
              <p:cNvSpPr/>
              <p:nvPr/>
            </p:nvSpPr>
            <p:spPr>
              <a:xfrm>
                <a:off x="0" y="0"/>
                <a:ext cx="2095879" cy="229021"/>
              </a:xfrm>
              <a:custGeom>
                <a:avLst/>
                <a:gdLst/>
                <a:ahLst/>
                <a:cxnLst/>
                <a:rect l="l" t="t" r="r" b="b"/>
                <a:pathLst>
                  <a:path w="2095879" h="229021">
                    <a:moveTo>
                      <a:pt x="0" y="0"/>
                    </a:moveTo>
                    <a:lnTo>
                      <a:pt x="2095879" y="0"/>
                    </a:lnTo>
                    <a:lnTo>
                      <a:pt x="2095879" y="229021"/>
                    </a:lnTo>
                    <a:lnTo>
                      <a:pt x="0" y="229021"/>
                    </a:lnTo>
                    <a:close/>
                  </a:path>
                </a:pathLst>
              </a:custGeom>
              <a:solidFill>
                <a:srgbClr val="FFEDA1"/>
              </a:solidFill>
              <a:ln w="9525" cap="sq">
                <a:solidFill>
                  <a:srgbClr val="000000"/>
                </a:solidFill>
                <a:prstDash val="solid"/>
                <a:miter/>
              </a:ln>
            </p:spPr>
          </p:sp>
          <p:sp>
            <p:nvSpPr>
              <p:cNvPr id="122" name="TextBox 29">
                <a:extLst>
                  <a:ext uri="{FF2B5EF4-FFF2-40B4-BE49-F238E27FC236}">
                    <a16:creationId xmlns:a16="http://schemas.microsoft.com/office/drawing/2014/main" id="{F7C1BC7E-EC9A-F029-0E90-4CC48C1AEE59}"/>
                  </a:ext>
                </a:extLst>
              </p:cNvPr>
              <p:cNvSpPr txBox="1"/>
              <p:nvPr/>
            </p:nvSpPr>
            <p:spPr>
              <a:xfrm>
                <a:off x="0" y="-38100"/>
                <a:ext cx="2095879" cy="26712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23" name="TextBox 45">
              <a:extLst>
                <a:ext uri="{FF2B5EF4-FFF2-40B4-BE49-F238E27FC236}">
                  <a16:creationId xmlns:a16="http://schemas.microsoft.com/office/drawing/2014/main" id="{F2A7A6FB-F9CE-4F9A-6098-3A63F9E23433}"/>
                </a:ext>
              </a:extLst>
            </p:cNvPr>
            <p:cNvSpPr txBox="1"/>
            <p:nvPr/>
          </p:nvSpPr>
          <p:spPr>
            <a:xfrm>
              <a:off x="4032988" y="8225382"/>
              <a:ext cx="575701" cy="305725"/>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06</a:t>
              </a:r>
            </a:p>
          </p:txBody>
        </p:sp>
        <p:sp>
          <p:nvSpPr>
            <p:cNvPr id="133" name="テキスト ボックス 132">
              <a:extLst>
                <a:ext uri="{FF2B5EF4-FFF2-40B4-BE49-F238E27FC236}">
                  <a16:creationId xmlns:a16="http://schemas.microsoft.com/office/drawing/2014/main" id="{A4CA6071-EE65-2677-4159-E67E32AB0185}"/>
                </a:ext>
              </a:extLst>
            </p:cNvPr>
            <p:cNvSpPr txBox="1"/>
            <p:nvPr/>
          </p:nvSpPr>
          <p:spPr>
            <a:xfrm>
              <a:off x="4370458" y="8244007"/>
              <a:ext cx="1234211"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整理</a:t>
              </a:r>
              <a:endParaRPr kumimoji="1" lang="ja-JP" altLang="en-US" sz="1600" dirty="0"/>
            </a:p>
          </p:txBody>
        </p:sp>
        <p:sp>
          <p:nvSpPr>
            <p:cNvPr id="178" name="テキスト ボックス 177">
              <a:extLst>
                <a:ext uri="{FF2B5EF4-FFF2-40B4-BE49-F238E27FC236}">
                  <a16:creationId xmlns:a16="http://schemas.microsoft.com/office/drawing/2014/main" id="{C95CF613-87EB-688D-26CB-8817367A7FEC}"/>
                </a:ext>
              </a:extLst>
            </p:cNvPr>
            <p:cNvSpPr txBox="1"/>
            <p:nvPr/>
          </p:nvSpPr>
          <p:spPr>
            <a:xfrm>
              <a:off x="5452270" y="8402551"/>
              <a:ext cx="1752600"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★ポイントを整理しましょう</a:t>
              </a:r>
              <a:endParaRPr lang="ja-JP" altLang="en-US" sz="800" dirty="0"/>
            </a:p>
          </p:txBody>
        </p:sp>
      </p:grpSp>
      <p:grpSp>
        <p:nvGrpSpPr>
          <p:cNvPr id="10" name="グループ化 9">
            <a:extLst>
              <a:ext uri="{FF2B5EF4-FFF2-40B4-BE49-F238E27FC236}">
                <a16:creationId xmlns:a16="http://schemas.microsoft.com/office/drawing/2014/main" id="{0A16D9C7-7FD1-92BA-C691-3607AD24F318}"/>
              </a:ext>
            </a:extLst>
          </p:cNvPr>
          <p:cNvGrpSpPr/>
          <p:nvPr/>
        </p:nvGrpSpPr>
        <p:grpSpPr>
          <a:xfrm>
            <a:off x="7524660" y="8227770"/>
            <a:ext cx="6439644" cy="401718"/>
            <a:chOff x="7524660" y="8227770"/>
            <a:chExt cx="6439644" cy="401718"/>
          </a:xfrm>
        </p:grpSpPr>
        <p:grpSp>
          <p:nvGrpSpPr>
            <p:cNvPr id="159" name="Group 27">
              <a:extLst>
                <a:ext uri="{FF2B5EF4-FFF2-40B4-BE49-F238E27FC236}">
                  <a16:creationId xmlns:a16="http://schemas.microsoft.com/office/drawing/2014/main" id="{8EFCD324-1394-8CB2-0A0D-2AC340B3B693}"/>
                </a:ext>
              </a:extLst>
            </p:cNvPr>
            <p:cNvGrpSpPr/>
            <p:nvPr/>
          </p:nvGrpSpPr>
          <p:grpSpPr>
            <a:xfrm>
              <a:off x="7524660" y="8227770"/>
              <a:ext cx="1671525" cy="400673"/>
              <a:chOff x="0" y="0"/>
              <a:chExt cx="2095879" cy="229021"/>
            </a:xfrm>
          </p:grpSpPr>
          <p:sp>
            <p:nvSpPr>
              <p:cNvPr id="160" name="Freeform 28">
                <a:extLst>
                  <a:ext uri="{FF2B5EF4-FFF2-40B4-BE49-F238E27FC236}">
                    <a16:creationId xmlns:a16="http://schemas.microsoft.com/office/drawing/2014/main" id="{2620D56D-83AB-2994-BC63-200C88243D7D}"/>
                  </a:ext>
                </a:extLst>
              </p:cNvPr>
              <p:cNvSpPr/>
              <p:nvPr/>
            </p:nvSpPr>
            <p:spPr>
              <a:xfrm>
                <a:off x="0" y="0"/>
                <a:ext cx="2095879" cy="229021"/>
              </a:xfrm>
              <a:custGeom>
                <a:avLst/>
                <a:gdLst/>
                <a:ahLst/>
                <a:cxnLst/>
                <a:rect l="l" t="t" r="r" b="b"/>
                <a:pathLst>
                  <a:path w="2095879" h="229021">
                    <a:moveTo>
                      <a:pt x="0" y="0"/>
                    </a:moveTo>
                    <a:lnTo>
                      <a:pt x="2095879" y="0"/>
                    </a:lnTo>
                    <a:lnTo>
                      <a:pt x="2095879" y="229021"/>
                    </a:lnTo>
                    <a:lnTo>
                      <a:pt x="0" y="229021"/>
                    </a:lnTo>
                    <a:close/>
                  </a:path>
                </a:pathLst>
              </a:custGeom>
              <a:solidFill>
                <a:srgbClr val="FFEDA1"/>
              </a:solidFill>
              <a:ln w="9525" cap="sq">
                <a:solidFill>
                  <a:srgbClr val="000000"/>
                </a:solidFill>
                <a:prstDash val="solid"/>
                <a:miter/>
              </a:ln>
            </p:spPr>
          </p:sp>
          <p:sp>
            <p:nvSpPr>
              <p:cNvPr id="161" name="TextBox 29">
                <a:extLst>
                  <a:ext uri="{FF2B5EF4-FFF2-40B4-BE49-F238E27FC236}">
                    <a16:creationId xmlns:a16="http://schemas.microsoft.com/office/drawing/2014/main" id="{1F241A68-4293-6B9C-6FCA-56EA8F95C07B}"/>
                  </a:ext>
                </a:extLst>
              </p:cNvPr>
              <p:cNvSpPr txBox="1"/>
              <p:nvPr/>
            </p:nvSpPr>
            <p:spPr>
              <a:xfrm>
                <a:off x="0" y="-38100"/>
                <a:ext cx="2095879" cy="26712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62" name="TextBox 45">
              <a:extLst>
                <a:ext uri="{FF2B5EF4-FFF2-40B4-BE49-F238E27FC236}">
                  <a16:creationId xmlns:a16="http://schemas.microsoft.com/office/drawing/2014/main" id="{A627FE66-DDC7-8540-C8A9-B6532C58638B}"/>
                </a:ext>
              </a:extLst>
            </p:cNvPr>
            <p:cNvSpPr txBox="1"/>
            <p:nvPr/>
          </p:nvSpPr>
          <p:spPr>
            <a:xfrm>
              <a:off x="7539114" y="8242191"/>
              <a:ext cx="575701" cy="305725"/>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07</a:t>
              </a:r>
            </a:p>
          </p:txBody>
        </p:sp>
        <p:sp>
          <p:nvSpPr>
            <p:cNvPr id="163" name="テキスト ボックス 162">
              <a:extLst>
                <a:ext uri="{FF2B5EF4-FFF2-40B4-BE49-F238E27FC236}">
                  <a16:creationId xmlns:a16="http://schemas.microsoft.com/office/drawing/2014/main" id="{7517BD0D-F1F4-C8EC-DAA8-D9C05DC6AC73}"/>
                </a:ext>
              </a:extLst>
            </p:cNvPr>
            <p:cNvSpPr txBox="1"/>
            <p:nvPr/>
          </p:nvSpPr>
          <p:spPr>
            <a:xfrm>
              <a:off x="7876584" y="8260816"/>
              <a:ext cx="123328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まとめ</a:t>
              </a:r>
              <a:endParaRPr kumimoji="1" lang="ja-JP" altLang="en-US" sz="1600" dirty="0"/>
            </a:p>
          </p:txBody>
        </p:sp>
        <p:sp>
          <p:nvSpPr>
            <p:cNvPr id="179" name="テキスト ボックス 178">
              <a:extLst>
                <a:ext uri="{FF2B5EF4-FFF2-40B4-BE49-F238E27FC236}">
                  <a16:creationId xmlns:a16="http://schemas.microsoft.com/office/drawing/2014/main" id="{76F235EA-AFAC-784E-7C21-FCBEC997E2EA}"/>
                </a:ext>
              </a:extLst>
            </p:cNvPr>
            <p:cNvSpPr txBox="1"/>
            <p:nvPr/>
          </p:nvSpPr>
          <p:spPr>
            <a:xfrm>
              <a:off x="9181677" y="8414044"/>
              <a:ext cx="4782627"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★「学習のポイント」を参考に、見学のテーマや目標をまとめましょう</a:t>
              </a:r>
              <a:endParaRPr lang="ja-JP" altLang="en-US" sz="800" dirty="0"/>
            </a:p>
          </p:txBody>
        </p:sp>
      </p:grpSp>
      <p:grpSp>
        <p:nvGrpSpPr>
          <p:cNvPr id="6" name="グループ化 5">
            <a:extLst>
              <a:ext uri="{FF2B5EF4-FFF2-40B4-BE49-F238E27FC236}">
                <a16:creationId xmlns:a16="http://schemas.microsoft.com/office/drawing/2014/main" id="{A0B93097-27F3-2B4A-AEBD-B75E848E8656}"/>
              </a:ext>
            </a:extLst>
          </p:cNvPr>
          <p:cNvGrpSpPr/>
          <p:nvPr/>
        </p:nvGrpSpPr>
        <p:grpSpPr>
          <a:xfrm>
            <a:off x="4045920" y="2240876"/>
            <a:ext cx="3289126" cy="390307"/>
            <a:chOff x="4045920" y="2240876"/>
            <a:chExt cx="3289126" cy="390307"/>
          </a:xfrm>
        </p:grpSpPr>
        <p:grpSp>
          <p:nvGrpSpPr>
            <p:cNvPr id="100" name="Group 18">
              <a:extLst>
                <a:ext uri="{FF2B5EF4-FFF2-40B4-BE49-F238E27FC236}">
                  <a16:creationId xmlns:a16="http://schemas.microsoft.com/office/drawing/2014/main" id="{A28013FA-E2BF-4657-2679-899469465C6E}"/>
                </a:ext>
              </a:extLst>
            </p:cNvPr>
            <p:cNvGrpSpPr/>
            <p:nvPr/>
          </p:nvGrpSpPr>
          <p:grpSpPr>
            <a:xfrm>
              <a:off x="4045920" y="2240876"/>
              <a:ext cx="2111456" cy="382230"/>
              <a:chOff x="0" y="0"/>
              <a:chExt cx="1920169" cy="220811"/>
            </a:xfrm>
          </p:grpSpPr>
          <p:sp>
            <p:nvSpPr>
              <p:cNvPr id="101" name="Freeform 19">
                <a:extLst>
                  <a:ext uri="{FF2B5EF4-FFF2-40B4-BE49-F238E27FC236}">
                    <a16:creationId xmlns:a16="http://schemas.microsoft.com/office/drawing/2014/main" id="{F469BED5-4E2A-1C6C-167C-E99E3B17EDE8}"/>
                  </a:ext>
                </a:extLst>
              </p:cNvPr>
              <p:cNvSpPr/>
              <p:nvPr/>
            </p:nvSpPr>
            <p:spPr>
              <a:xfrm>
                <a:off x="0" y="0"/>
                <a:ext cx="1920169" cy="220811"/>
              </a:xfrm>
              <a:custGeom>
                <a:avLst/>
                <a:gdLst/>
                <a:ahLst/>
                <a:cxnLst/>
                <a:rect l="l" t="t" r="r" b="b"/>
                <a:pathLst>
                  <a:path w="1920169" h="220811">
                    <a:moveTo>
                      <a:pt x="0" y="0"/>
                    </a:moveTo>
                    <a:lnTo>
                      <a:pt x="1920169" y="0"/>
                    </a:lnTo>
                    <a:lnTo>
                      <a:pt x="1920169" y="220811"/>
                    </a:lnTo>
                    <a:lnTo>
                      <a:pt x="0" y="220811"/>
                    </a:lnTo>
                    <a:close/>
                  </a:path>
                </a:pathLst>
              </a:custGeom>
              <a:solidFill>
                <a:srgbClr val="B4D7FF"/>
              </a:solidFill>
              <a:ln w="9525" cap="sq">
                <a:solidFill>
                  <a:srgbClr val="000000"/>
                </a:solidFill>
                <a:prstDash val="solid"/>
                <a:miter/>
              </a:ln>
            </p:spPr>
          </p:sp>
          <p:sp>
            <p:nvSpPr>
              <p:cNvPr id="102" name="TextBox 20">
                <a:extLst>
                  <a:ext uri="{FF2B5EF4-FFF2-40B4-BE49-F238E27FC236}">
                    <a16:creationId xmlns:a16="http://schemas.microsoft.com/office/drawing/2014/main" id="{7EDE9456-36C3-0F8A-F6F2-99993C33303A}"/>
                  </a:ext>
                </a:extLst>
              </p:cNvPr>
              <p:cNvSpPr txBox="1"/>
              <p:nvPr/>
            </p:nvSpPr>
            <p:spPr>
              <a:xfrm>
                <a:off x="0" y="-38100"/>
                <a:ext cx="1920169" cy="25891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03" name="TextBox 42">
              <a:extLst>
                <a:ext uri="{FF2B5EF4-FFF2-40B4-BE49-F238E27FC236}">
                  <a16:creationId xmlns:a16="http://schemas.microsoft.com/office/drawing/2014/main" id="{79C53B71-5D83-2AE5-48F9-1515E2D87C21}"/>
                </a:ext>
              </a:extLst>
            </p:cNvPr>
            <p:cNvSpPr txBox="1"/>
            <p:nvPr/>
          </p:nvSpPr>
          <p:spPr>
            <a:xfrm>
              <a:off x="4126305" y="2269451"/>
              <a:ext cx="575701" cy="306238"/>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03</a:t>
              </a:r>
            </a:p>
          </p:txBody>
        </p:sp>
        <p:sp>
          <p:nvSpPr>
            <p:cNvPr id="124" name="テキスト ボックス 123">
              <a:extLst>
                <a:ext uri="{FF2B5EF4-FFF2-40B4-BE49-F238E27FC236}">
                  <a16:creationId xmlns:a16="http://schemas.microsoft.com/office/drawing/2014/main" id="{E8BEF2B1-848C-2749-D872-6F32B577DBC7}"/>
                </a:ext>
              </a:extLst>
            </p:cNvPr>
            <p:cNvSpPr txBox="1"/>
            <p:nvPr/>
          </p:nvSpPr>
          <p:spPr>
            <a:xfrm>
              <a:off x="4402231" y="2277399"/>
              <a:ext cx="293281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見学地の概要</a:t>
              </a:r>
              <a:endParaRPr kumimoji="1" lang="ja-JP" altLang="en-US" sz="1600" dirty="0"/>
            </a:p>
          </p:txBody>
        </p:sp>
        <p:sp>
          <p:nvSpPr>
            <p:cNvPr id="180" name="テキスト ボックス 179">
              <a:extLst>
                <a:ext uri="{FF2B5EF4-FFF2-40B4-BE49-F238E27FC236}">
                  <a16:creationId xmlns:a16="http://schemas.microsoft.com/office/drawing/2014/main" id="{0F24BE84-A8DF-30AC-3CD5-3C8C8741ABFF}"/>
                </a:ext>
              </a:extLst>
            </p:cNvPr>
            <p:cNvSpPr txBox="1"/>
            <p:nvPr/>
          </p:nvSpPr>
          <p:spPr>
            <a:xfrm>
              <a:off x="6108678" y="2415739"/>
              <a:ext cx="1226368"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★特徴や場所など</a:t>
              </a:r>
              <a:endParaRPr lang="ja-JP" altLang="en-US" sz="800" dirty="0"/>
            </a:p>
          </p:txBody>
        </p:sp>
      </p:grpSp>
      <p:grpSp>
        <p:nvGrpSpPr>
          <p:cNvPr id="5" name="グループ化 4">
            <a:extLst>
              <a:ext uri="{FF2B5EF4-FFF2-40B4-BE49-F238E27FC236}">
                <a16:creationId xmlns:a16="http://schemas.microsoft.com/office/drawing/2014/main" id="{DBFCB10B-3BE7-A52A-CEE8-96A1FE83B080}"/>
              </a:ext>
            </a:extLst>
          </p:cNvPr>
          <p:cNvGrpSpPr/>
          <p:nvPr/>
        </p:nvGrpSpPr>
        <p:grpSpPr>
          <a:xfrm>
            <a:off x="8438936" y="1074466"/>
            <a:ext cx="5695136" cy="338554"/>
            <a:chOff x="8438936" y="1074466"/>
            <a:chExt cx="5695136" cy="338554"/>
          </a:xfrm>
        </p:grpSpPr>
        <p:sp>
          <p:nvSpPr>
            <p:cNvPr id="154" name="TextBox 41">
              <a:extLst>
                <a:ext uri="{FF2B5EF4-FFF2-40B4-BE49-F238E27FC236}">
                  <a16:creationId xmlns:a16="http://schemas.microsoft.com/office/drawing/2014/main" id="{A0C41F44-BA5D-EFF9-CEC4-5BCEE3B6B7ED}"/>
                </a:ext>
              </a:extLst>
            </p:cNvPr>
            <p:cNvSpPr txBox="1"/>
            <p:nvPr/>
          </p:nvSpPr>
          <p:spPr>
            <a:xfrm>
              <a:off x="8438936" y="1085192"/>
              <a:ext cx="507381" cy="305725"/>
            </a:xfrm>
            <a:prstGeom prst="rect">
              <a:avLst/>
            </a:prstGeom>
          </p:spPr>
          <p:txBody>
            <a:bodyPr wrap="square" lIns="0" tIns="0" rIns="0" bIns="0" rtlCol="0" anchor="ctr">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02</a:t>
              </a:r>
            </a:p>
          </p:txBody>
        </p:sp>
        <p:sp>
          <p:nvSpPr>
            <p:cNvPr id="155" name="テキスト ボックス 154">
              <a:extLst>
                <a:ext uri="{FF2B5EF4-FFF2-40B4-BE49-F238E27FC236}">
                  <a16:creationId xmlns:a16="http://schemas.microsoft.com/office/drawing/2014/main" id="{137518EE-0151-FE4B-D841-E36D3007E00D}"/>
                </a:ext>
              </a:extLst>
            </p:cNvPr>
            <p:cNvSpPr txBox="1"/>
            <p:nvPr/>
          </p:nvSpPr>
          <p:spPr>
            <a:xfrm>
              <a:off x="8791264" y="1074466"/>
              <a:ext cx="184617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見学テーマ・目標</a:t>
              </a:r>
              <a:endParaRPr kumimoji="1" lang="ja-JP" altLang="en-US" sz="1600" dirty="0"/>
            </a:p>
          </p:txBody>
        </p:sp>
        <p:sp>
          <p:nvSpPr>
            <p:cNvPr id="181" name="テキスト ボックス 180">
              <a:extLst>
                <a:ext uri="{FF2B5EF4-FFF2-40B4-BE49-F238E27FC236}">
                  <a16:creationId xmlns:a16="http://schemas.microsoft.com/office/drawing/2014/main" id="{D3704D69-1B92-B9E3-551A-2507CC39CDEF}"/>
                </a:ext>
              </a:extLst>
            </p:cNvPr>
            <p:cNvSpPr txBox="1"/>
            <p:nvPr/>
          </p:nvSpPr>
          <p:spPr>
            <a:xfrm>
              <a:off x="10689123" y="1188667"/>
              <a:ext cx="3444949"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★「学習のポイント」を参考に、テーマや目標を決めましょう</a:t>
              </a:r>
              <a:endParaRPr lang="ja-JP" altLang="en-US" sz="800" dirty="0"/>
            </a:p>
          </p:txBody>
        </p:sp>
      </p:grpSp>
      <p:grpSp>
        <p:nvGrpSpPr>
          <p:cNvPr id="15" name="グループ化 14">
            <a:extLst>
              <a:ext uri="{FF2B5EF4-FFF2-40B4-BE49-F238E27FC236}">
                <a16:creationId xmlns:a16="http://schemas.microsoft.com/office/drawing/2014/main" id="{1C78B490-04D6-9D47-F861-A3F8FEEFD0BA}"/>
              </a:ext>
            </a:extLst>
          </p:cNvPr>
          <p:cNvGrpSpPr/>
          <p:nvPr/>
        </p:nvGrpSpPr>
        <p:grpSpPr>
          <a:xfrm>
            <a:off x="0" y="0"/>
            <a:ext cx="10661709" cy="10693400"/>
            <a:chOff x="0" y="0"/>
            <a:chExt cx="10661709" cy="10693400"/>
          </a:xfrm>
        </p:grpSpPr>
        <p:sp>
          <p:nvSpPr>
            <p:cNvPr id="75" name="正方形/長方形 74">
              <a:extLst>
                <a:ext uri="{FF2B5EF4-FFF2-40B4-BE49-F238E27FC236}">
                  <a16:creationId xmlns:a16="http://schemas.microsoft.com/office/drawing/2014/main" id="{6C233443-74AC-667A-C6E4-A80912DBEA50}"/>
                </a:ext>
              </a:extLst>
            </p:cNvPr>
            <p:cNvSpPr/>
            <p:nvPr/>
          </p:nvSpPr>
          <p:spPr>
            <a:xfrm>
              <a:off x="0" y="0"/>
              <a:ext cx="3108607" cy="106934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A1FF05A5-68CA-5B49-87CA-E16003E473ED}"/>
                </a:ext>
              </a:extLst>
            </p:cNvPr>
            <p:cNvGrpSpPr/>
            <p:nvPr/>
          </p:nvGrpSpPr>
          <p:grpSpPr>
            <a:xfrm>
              <a:off x="96023" y="204966"/>
              <a:ext cx="10565686" cy="10340812"/>
              <a:chOff x="96023" y="204966"/>
              <a:chExt cx="10565686" cy="10340812"/>
            </a:xfrm>
          </p:grpSpPr>
          <p:sp>
            <p:nvSpPr>
              <p:cNvPr id="80" name="テキスト ボックス 79">
                <a:extLst>
                  <a:ext uri="{FF2B5EF4-FFF2-40B4-BE49-F238E27FC236}">
                    <a16:creationId xmlns:a16="http://schemas.microsoft.com/office/drawing/2014/main" id="{F7E3874D-4618-C3E2-A7D2-889E76552D07}"/>
                  </a:ext>
                </a:extLst>
              </p:cNvPr>
              <p:cNvSpPr txBox="1"/>
              <p:nvPr/>
            </p:nvSpPr>
            <p:spPr>
              <a:xfrm>
                <a:off x="96023" y="3975100"/>
                <a:ext cx="2917884" cy="2462213"/>
              </a:xfrm>
              <a:prstGeom prst="rect">
                <a:avLst/>
              </a:prstGeom>
              <a:noFill/>
            </p:spPr>
            <p:txBody>
              <a:bodyPr wrap="square">
                <a:spAutoFit/>
              </a:bodyPr>
              <a:lstStyle/>
              <a:p>
                <a:r>
                  <a:rPr kumimoji="1" lang="ja-JP" altLang="en-US" sz="1400" dirty="0">
                    <a:latin typeface="BIZ UDPゴシック" panose="020B0400000000000000" pitchFamily="50" charset="-128"/>
                    <a:ea typeface="BIZ UDPゴシック" panose="020B0400000000000000" pitchFamily="50" charset="-128"/>
                  </a:rPr>
                  <a:t>神奈川県は、歴史・文化・農業・漁業・異文化など多様な地域</a:t>
                </a:r>
                <a:r>
                  <a:rPr kumimoji="1" lang="ja-JP" altLang="en-US" sz="1400" dirty="0" smtClean="0">
                    <a:latin typeface="BIZ UDPゴシック" panose="020B0400000000000000" pitchFamily="50" charset="-128"/>
                    <a:ea typeface="BIZ UDPゴシック" panose="020B0400000000000000" pitchFamily="50" charset="-128"/>
                  </a:rPr>
                  <a:t>特性があり、日本</a:t>
                </a:r>
                <a:r>
                  <a:rPr kumimoji="1" lang="ja-JP" altLang="en-US" sz="1400" dirty="0">
                    <a:latin typeface="BIZ UDPゴシック" panose="020B0400000000000000" pitchFamily="50" charset="-128"/>
                    <a:ea typeface="BIZ UDPゴシック" panose="020B0400000000000000" pitchFamily="50" charset="-128"/>
                  </a:rPr>
                  <a:t>第２位の総人口を</a:t>
                </a:r>
                <a:r>
                  <a:rPr kumimoji="1" lang="ja-JP" altLang="en-US" sz="1400" dirty="0" smtClean="0">
                    <a:latin typeface="BIZ UDPゴシック" panose="020B0400000000000000" pitchFamily="50" charset="-128"/>
                    <a:ea typeface="BIZ UDPゴシック" panose="020B0400000000000000" pitchFamily="50" charset="-128"/>
                  </a:rPr>
                  <a:t>誇ります。さらに、</a:t>
                </a:r>
                <a:r>
                  <a:rPr kumimoji="1" lang="en-US" altLang="ja-JP" sz="1400" dirty="0" smtClean="0">
                    <a:latin typeface="BIZ UDPゴシック" panose="020B0400000000000000" pitchFamily="50" charset="-128"/>
                    <a:ea typeface="BIZ UDPゴシック" panose="020B0400000000000000" pitchFamily="50" charset="-128"/>
                  </a:rPr>
                  <a:t>3</a:t>
                </a:r>
                <a:r>
                  <a:rPr kumimoji="1" lang="ja-JP" altLang="en-US" sz="1400" dirty="0">
                    <a:latin typeface="BIZ UDPゴシック" panose="020B0400000000000000" pitchFamily="50" charset="-128"/>
                    <a:ea typeface="BIZ UDPゴシック" panose="020B0400000000000000" pitchFamily="50" charset="-128"/>
                  </a:rPr>
                  <a:t>つの政令指定都市がある都市環境</a:t>
                </a:r>
                <a:r>
                  <a:rPr kumimoji="1" lang="ja-JP" altLang="en-US" sz="1400" dirty="0" smtClean="0">
                    <a:latin typeface="BIZ UDPゴシック" panose="020B0400000000000000" pitchFamily="50" charset="-128"/>
                    <a:ea typeface="BIZ UDPゴシック" panose="020B0400000000000000" pitchFamily="50" charset="-128"/>
                  </a:rPr>
                  <a:t>と自然</a:t>
                </a:r>
                <a:r>
                  <a:rPr kumimoji="1" lang="ja-JP" altLang="en-US" sz="1400" dirty="0">
                    <a:latin typeface="BIZ UDPゴシック" panose="020B0400000000000000" pitchFamily="50" charset="-128"/>
                    <a:ea typeface="BIZ UDPゴシック" panose="020B0400000000000000" pitchFamily="50" charset="-128"/>
                  </a:rPr>
                  <a:t>環境が共存する特性を活かし、再生可能エネルギーの導入、環境保全、固有の文化の継承、異文化との融合、サステナブルな産業形態</a:t>
                </a:r>
                <a:r>
                  <a:rPr kumimoji="1" lang="ja-JP" altLang="en-US" sz="1400" dirty="0" smtClean="0">
                    <a:latin typeface="BIZ UDPゴシック" panose="020B0400000000000000" pitchFamily="50" charset="-128"/>
                    <a:ea typeface="BIZ UDPゴシック" panose="020B0400000000000000" pitchFamily="50" charset="-128"/>
                  </a:rPr>
                  <a:t>、企業</a:t>
                </a:r>
                <a:r>
                  <a:rPr kumimoji="1" lang="ja-JP" altLang="en-US" sz="1400" dirty="0">
                    <a:latin typeface="BIZ UDPゴシック" panose="020B0400000000000000" pitchFamily="50" charset="-128"/>
                    <a:ea typeface="BIZ UDPゴシック" panose="020B0400000000000000" pitchFamily="50" charset="-128"/>
                  </a:rPr>
                  <a:t>や自治体との連携による</a:t>
                </a:r>
                <a:r>
                  <a:rPr kumimoji="1" lang="en" altLang="ja-JP" sz="1400" dirty="0">
                    <a:latin typeface="BIZ UDPゴシック" panose="020B0400000000000000" pitchFamily="50" charset="-128"/>
                    <a:ea typeface="BIZ UDPゴシック" panose="020B0400000000000000" pitchFamily="50" charset="-128"/>
                  </a:rPr>
                  <a:t>SDGs</a:t>
                </a:r>
                <a:r>
                  <a:rPr kumimoji="1" lang="ja-JP" altLang="en-US" sz="1400" dirty="0" smtClean="0">
                    <a:latin typeface="BIZ UDPゴシック" panose="020B0400000000000000" pitchFamily="50" charset="-128"/>
                    <a:ea typeface="BIZ UDPゴシック" panose="020B0400000000000000" pitchFamily="50" charset="-128"/>
                  </a:rPr>
                  <a:t>推進に取り組んでいます。</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83" name="正方形/長方形 82">
                <a:extLst>
                  <a:ext uri="{FF2B5EF4-FFF2-40B4-BE49-F238E27FC236}">
                    <a16:creationId xmlns:a16="http://schemas.microsoft.com/office/drawing/2014/main" id="{11DD433C-189F-EF0D-5CFF-65D8DF6F01BB}"/>
                  </a:ext>
                </a:extLst>
              </p:cNvPr>
              <p:cNvSpPr/>
              <p:nvPr/>
            </p:nvSpPr>
            <p:spPr>
              <a:xfrm>
                <a:off x="1223087" y="262594"/>
                <a:ext cx="9438622" cy="652781"/>
              </a:xfrm>
              <a:prstGeom prst="rect">
                <a:avLst/>
              </a:prstGeom>
              <a:solidFill>
                <a:srgbClr val="99CC00"/>
              </a:solidFill>
              <a:ln>
                <a:solidFill>
                  <a:srgbClr val="99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BIZ UDPゴシック" panose="020B0400000000000000" pitchFamily="50" charset="-128"/>
                    <a:ea typeface="BIZ UDPゴシック" panose="020B0400000000000000" pitchFamily="50" charset="-128"/>
                  </a:rPr>
                  <a:t>かながわ 未来発見 </a:t>
                </a:r>
                <a:r>
                  <a:rPr kumimoji="1" lang="en-US" altLang="ja-JP" sz="2800" b="1" dirty="0">
                    <a:latin typeface="BIZ UDPゴシック" panose="020B0400000000000000" pitchFamily="50" charset="-128"/>
                    <a:ea typeface="BIZ UDPゴシック" panose="020B0400000000000000" pitchFamily="50" charset="-128"/>
                  </a:rPr>
                  <a:t>× </a:t>
                </a:r>
                <a:r>
                  <a:rPr kumimoji="1" lang="ja-JP" altLang="en-US" sz="2800" b="1" dirty="0">
                    <a:latin typeface="BIZ UDPゴシック" panose="020B0400000000000000" pitchFamily="50" charset="-128"/>
                    <a:ea typeface="BIZ UDPゴシック" panose="020B0400000000000000" pitchFamily="50" charset="-128"/>
                  </a:rPr>
                  <a:t>探究学習プログラム　ワークシート</a:t>
                </a:r>
                <a:endParaRPr kumimoji="1" lang="ja-JP" altLang="en-US" sz="3600" b="1" dirty="0">
                  <a:latin typeface="BIZ UDPゴシック" panose="020B0400000000000000" pitchFamily="50" charset="-128"/>
                  <a:ea typeface="BIZ UDPゴシック" panose="020B0400000000000000" pitchFamily="50" charset="-128"/>
                </a:endParaRPr>
              </a:p>
            </p:txBody>
          </p:sp>
          <p:pic>
            <p:nvPicPr>
              <p:cNvPr id="85" name="図 84">
                <a:extLst>
                  <a:ext uri="{FF2B5EF4-FFF2-40B4-BE49-F238E27FC236}">
                    <a16:creationId xmlns:a16="http://schemas.microsoft.com/office/drawing/2014/main" id="{A790D09A-48F5-DF40-FD40-4954B72C68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794" y="204966"/>
                <a:ext cx="839968" cy="819228"/>
              </a:xfrm>
              <a:prstGeom prst="rect">
                <a:avLst/>
              </a:prstGeom>
            </p:spPr>
          </p:pic>
          <p:sp>
            <p:nvSpPr>
              <p:cNvPr id="167" name="テキスト ボックス 166">
                <a:extLst>
                  <a:ext uri="{FF2B5EF4-FFF2-40B4-BE49-F238E27FC236}">
                    <a16:creationId xmlns:a16="http://schemas.microsoft.com/office/drawing/2014/main" id="{FC582AF0-8AFA-C229-7604-93F59BE81B8A}"/>
                  </a:ext>
                </a:extLst>
              </p:cNvPr>
              <p:cNvSpPr txBox="1"/>
              <p:nvPr/>
            </p:nvSpPr>
            <p:spPr>
              <a:xfrm>
                <a:off x="96023" y="9807114"/>
                <a:ext cx="2917884" cy="738664"/>
              </a:xfrm>
              <a:prstGeom prst="rect">
                <a:avLst/>
              </a:prstGeom>
              <a:noFill/>
            </p:spPr>
            <p:txBody>
              <a:bodyPr wrap="square">
                <a:spAutoFit/>
              </a:bodyPr>
              <a:lstStyle/>
              <a:p>
                <a:r>
                  <a:rPr kumimoji="1" lang="ja-JP" altLang="en-US" sz="1400" dirty="0">
                    <a:latin typeface="BIZ UDPゴシック" panose="020B0400000000000000" pitchFamily="50" charset="-128"/>
                    <a:ea typeface="BIZ UDPゴシック" panose="020B0400000000000000" pitchFamily="50" charset="-128"/>
                  </a:rPr>
                  <a:t>神奈川が一体となって、よりよい</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未来の形成のために貢献している様子を探究してみましょう。</a:t>
                </a:r>
              </a:p>
            </p:txBody>
          </p:sp>
          <p:cxnSp>
            <p:nvCxnSpPr>
              <p:cNvPr id="169" name="直線コネクタ 168">
                <a:extLst>
                  <a:ext uri="{FF2B5EF4-FFF2-40B4-BE49-F238E27FC236}">
                    <a16:creationId xmlns:a16="http://schemas.microsoft.com/office/drawing/2014/main" id="{2FC07B51-01CB-14BD-A1CB-27875E124488}"/>
                  </a:ext>
                </a:extLst>
              </p:cNvPr>
              <p:cNvCxnSpPr/>
              <p:nvPr/>
            </p:nvCxnSpPr>
            <p:spPr>
              <a:xfrm>
                <a:off x="96023" y="3975100"/>
                <a:ext cx="2841646" cy="0"/>
              </a:xfrm>
              <a:prstGeom prst="line">
                <a:avLst/>
              </a:prstGeom>
              <a:ln w="57150">
                <a:solidFill>
                  <a:srgbClr val="99CC00"/>
                </a:solidFill>
              </a:ln>
            </p:spPr>
            <p:style>
              <a:lnRef idx="1">
                <a:schemeClr val="dk1"/>
              </a:lnRef>
              <a:fillRef idx="0">
                <a:schemeClr val="dk1"/>
              </a:fillRef>
              <a:effectRef idx="0">
                <a:schemeClr val="dk1"/>
              </a:effectRef>
              <a:fontRef idx="minor">
                <a:schemeClr val="tx1"/>
              </a:fontRef>
            </p:style>
          </p:cxnSp>
          <p:pic>
            <p:nvPicPr>
              <p:cNvPr id="2" name="図 1">
                <a:extLst>
                  <a:ext uri="{FF2B5EF4-FFF2-40B4-BE49-F238E27FC236}">
                    <a16:creationId xmlns:a16="http://schemas.microsoft.com/office/drawing/2014/main" id="{74827320-5A56-A7A5-5DE9-024592871E57}"/>
                  </a:ext>
                </a:extLst>
              </p:cNvPr>
              <p:cNvPicPr>
                <a:picLocks noChangeAspect="1"/>
              </p:cNvPicPr>
              <p:nvPr/>
            </p:nvPicPr>
            <p:blipFill>
              <a:blip r:embed="rId3"/>
              <a:stretch>
                <a:fillRect/>
              </a:stretch>
            </p:blipFill>
            <p:spPr>
              <a:xfrm>
                <a:off x="363391" y="1154278"/>
                <a:ext cx="2389839" cy="2328874"/>
              </a:xfrm>
              <a:prstGeom prst="rect">
                <a:avLst/>
              </a:prstGeom>
            </p:spPr>
          </p:pic>
          <p:pic>
            <p:nvPicPr>
              <p:cNvPr id="3" name="図 2">
                <a:extLst>
                  <a:ext uri="{FF2B5EF4-FFF2-40B4-BE49-F238E27FC236}">
                    <a16:creationId xmlns:a16="http://schemas.microsoft.com/office/drawing/2014/main" id="{6E1F8915-ECFB-2ABE-1475-EB9AD689AC0A}"/>
                  </a:ext>
                </a:extLst>
              </p:cNvPr>
              <p:cNvPicPr>
                <a:picLocks noChangeAspect="1"/>
              </p:cNvPicPr>
              <p:nvPr/>
            </p:nvPicPr>
            <p:blipFill>
              <a:blip r:embed="rId4"/>
              <a:stretch>
                <a:fillRect/>
              </a:stretch>
            </p:blipFill>
            <p:spPr>
              <a:xfrm>
                <a:off x="346640" y="6029484"/>
                <a:ext cx="2328502" cy="2210455"/>
              </a:xfrm>
              <a:prstGeom prst="rect">
                <a:avLst/>
              </a:prstGeom>
            </p:spPr>
          </p:pic>
          <p:pic>
            <p:nvPicPr>
              <p:cNvPr id="12" name="サステナブルな未来をかながわで見つけよう。">
                <a:extLst>
                  <a:ext uri="{FF2B5EF4-FFF2-40B4-BE49-F238E27FC236}">
                    <a16:creationId xmlns:a16="http://schemas.microsoft.com/office/drawing/2014/main" id="{FE2D0564-A7B6-8503-6047-3B3FE49631FD}"/>
                  </a:ext>
                </a:extLst>
              </p:cNvPr>
              <p:cNvPicPr>
                <a:picLocks noChangeAspect="1"/>
              </p:cNvPicPr>
              <p:nvPr/>
            </p:nvPicPr>
            <p:blipFill>
              <a:blip r:embed="rId5"/>
              <a:stretch>
                <a:fillRect/>
              </a:stretch>
            </p:blipFill>
            <p:spPr>
              <a:xfrm>
                <a:off x="506786" y="8161114"/>
                <a:ext cx="2122946" cy="1373671"/>
              </a:xfrm>
              <a:prstGeom prst="rect">
                <a:avLst/>
              </a:prstGeom>
            </p:spPr>
          </p:pic>
        </p:grpSp>
      </p:grpSp>
      <p:sp>
        <p:nvSpPr>
          <p:cNvPr id="86" name="テキスト ボックス 85">
            <a:extLst>
              <a:ext uri="{FF2B5EF4-FFF2-40B4-BE49-F238E27FC236}">
                <a16:creationId xmlns:a16="http://schemas.microsoft.com/office/drawing/2014/main" id="{138C0EFB-B726-A9E9-4FCF-F4EF799CCED3}"/>
              </a:ext>
            </a:extLst>
          </p:cNvPr>
          <p:cNvSpPr txBox="1"/>
          <p:nvPr/>
        </p:nvSpPr>
        <p:spPr>
          <a:xfrm>
            <a:off x="-18538" y="3517900"/>
            <a:ext cx="3108607" cy="400110"/>
          </a:xfrm>
          <a:prstGeom prst="rect">
            <a:avLst/>
          </a:prstGeom>
          <a:noFill/>
        </p:spPr>
        <p:txBody>
          <a:bodyPr wrap="square">
            <a:spAutoFit/>
          </a:bodyPr>
          <a:lstStyle/>
          <a:p>
            <a:pPr algn="ctr"/>
            <a:r>
              <a:rPr kumimoji="1" lang="en-US" altLang="ja-JP" sz="2000" b="1" dirty="0">
                <a:latin typeface="BIZ UDPゴシック" panose="020B0400000000000000" pitchFamily="50" charset="-128"/>
                <a:ea typeface="BIZ UDPゴシック" panose="020B0400000000000000" pitchFamily="50" charset="-128"/>
              </a:rPr>
              <a:t>SDGs</a:t>
            </a:r>
            <a:r>
              <a:rPr kumimoji="1" lang="ja-JP" altLang="en-US" sz="2000" b="1" dirty="0">
                <a:latin typeface="BIZ UDPゴシック" panose="020B0400000000000000" pitchFamily="50" charset="-128"/>
                <a:ea typeface="BIZ UDPゴシック" panose="020B0400000000000000" pitchFamily="50" charset="-128"/>
              </a:rPr>
              <a:t>未来探究ツアー</a:t>
            </a:r>
          </a:p>
        </p:txBody>
      </p:sp>
    </p:spTree>
    <p:extLst>
      <p:ext uri="{BB962C8B-B14F-4D97-AF65-F5344CB8AC3E}">
        <p14:creationId xmlns:p14="http://schemas.microsoft.com/office/powerpoint/2010/main" val="1939232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544B5-20FC-9718-5814-7CF9DBF917F4}"/>
            </a:ext>
          </a:extLst>
        </p:cNvPr>
        <p:cNvGrpSpPr/>
        <p:nvPr/>
      </p:nvGrpSpPr>
      <p:grpSpPr>
        <a:xfrm>
          <a:off x="0" y="0"/>
          <a:ext cx="0" cy="0"/>
          <a:chOff x="0" y="0"/>
          <a:chExt cx="0" cy="0"/>
        </a:xfrm>
      </p:grpSpPr>
      <p:sp>
        <p:nvSpPr>
          <p:cNvPr id="87" name="Freeform 10">
            <a:extLst>
              <a:ext uri="{FF2B5EF4-FFF2-40B4-BE49-F238E27FC236}">
                <a16:creationId xmlns:a16="http://schemas.microsoft.com/office/drawing/2014/main" id="{83D9B413-776C-801E-1CED-74727F2CE67E}"/>
              </a:ext>
            </a:extLst>
          </p:cNvPr>
          <p:cNvSpPr/>
          <p:nvPr/>
        </p:nvSpPr>
        <p:spPr>
          <a:xfrm>
            <a:off x="3333379" y="1177969"/>
            <a:ext cx="4832273" cy="892131"/>
          </a:xfrm>
          <a:custGeom>
            <a:avLst/>
            <a:gdLst/>
            <a:ahLst/>
            <a:cxnLst/>
            <a:rect l="l" t="t" r="r" b="b"/>
            <a:pathLst>
              <a:path w="4238904" h="1032830">
                <a:moveTo>
                  <a:pt x="0" y="0"/>
                </a:moveTo>
                <a:lnTo>
                  <a:pt x="4238904" y="0"/>
                </a:lnTo>
                <a:lnTo>
                  <a:pt x="4238904" y="1032830"/>
                </a:lnTo>
                <a:lnTo>
                  <a:pt x="0" y="1032830"/>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88" name="TextBox 11">
            <a:extLst>
              <a:ext uri="{FF2B5EF4-FFF2-40B4-BE49-F238E27FC236}">
                <a16:creationId xmlns:a16="http://schemas.microsoft.com/office/drawing/2014/main" id="{FD0656A9-E34E-89D2-7436-1ACDDA868DC4}"/>
              </a:ext>
            </a:extLst>
          </p:cNvPr>
          <p:cNvSpPr txBox="1"/>
          <p:nvPr/>
        </p:nvSpPr>
        <p:spPr>
          <a:xfrm>
            <a:off x="3333379" y="1161514"/>
            <a:ext cx="4832273" cy="908586"/>
          </a:xfrm>
          <a:prstGeom prst="rect">
            <a:avLst/>
          </a:prstGeom>
        </p:spPr>
        <p:txBody>
          <a:bodyPr lIns="35919" tIns="35919" rIns="35919" bIns="35919" rtlCol="0" anchor="ctr"/>
          <a:lstStyle/>
          <a:p>
            <a:pPr algn="ctr">
              <a:lnSpc>
                <a:spcPts val="1385"/>
              </a:lnSpc>
            </a:pPr>
            <a:endParaRPr>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EED79519-0C53-5D92-85A2-5B56C505ABBC}"/>
              </a:ext>
            </a:extLst>
          </p:cNvPr>
          <p:cNvGrpSpPr/>
          <p:nvPr/>
        </p:nvGrpSpPr>
        <p:grpSpPr>
          <a:xfrm>
            <a:off x="3332760" y="986665"/>
            <a:ext cx="2686306" cy="468402"/>
            <a:chOff x="3332760" y="986665"/>
            <a:chExt cx="2686306" cy="468402"/>
          </a:xfrm>
        </p:grpSpPr>
        <p:grpSp>
          <p:nvGrpSpPr>
            <p:cNvPr id="89" name="Group 12">
              <a:extLst>
                <a:ext uri="{FF2B5EF4-FFF2-40B4-BE49-F238E27FC236}">
                  <a16:creationId xmlns:a16="http://schemas.microsoft.com/office/drawing/2014/main" id="{83A5C799-5660-A1BE-8A97-75B898C66A15}"/>
                </a:ext>
              </a:extLst>
            </p:cNvPr>
            <p:cNvGrpSpPr/>
            <p:nvPr/>
          </p:nvGrpSpPr>
          <p:grpSpPr>
            <a:xfrm>
              <a:off x="3332760" y="986665"/>
              <a:ext cx="2686306" cy="468402"/>
              <a:chOff x="0" y="-38100"/>
              <a:chExt cx="2050524" cy="267121"/>
            </a:xfrm>
          </p:grpSpPr>
          <p:sp>
            <p:nvSpPr>
              <p:cNvPr id="90" name="Freeform 13">
                <a:extLst>
                  <a:ext uri="{FF2B5EF4-FFF2-40B4-BE49-F238E27FC236}">
                    <a16:creationId xmlns:a16="http://schemas.microsoft.com/office/drawing/2014/main" id="{2F73A37E-F468-092F-4DD2-6E3109ADE1C5}"/>
                  </a:ext>
                </a:extLst>
              </p:cNvPr>
              <p:cNvSpPr/>
              <p:nvPr/>
            </p:nvSpPr>
            <p:spPr>
              <a:xfrm>
                <a:off x="0" y="0"/>
                <a:ext cx="2050524" cy="229021"/>
              </a:xfrm>
              <a:custGeom>
                <a:avLst/>
                <a:gdLst/>
                <a:ahLst/>
                <a:cxnLst/>
                <a:rect l="l" t="t" r="r" b="b"/>
                <a:pathLst>
                  <a:path w="2050524" h="229021">
                    <a:moveTo>
                      <a:pt x="0" y="0"/>
                    </a:moveTo>
                    <a:lnTo>
                      <a:pt x="2050524" y="0"/>
                    </a:lnTo>
                    <a:lnTo>
                      <a:pt x="2050524" y="229021"/>
                    </a:lnTo>
                    <a:lnTo>
                      <a:pt x="0" y="229021"/>
                    </a:lnTo>
                    <a:close/>
                  </a:path>
                </a:pathLst>
              </a:custGeom>
              <a:solidFill>
                <a:srgbClr val="B6E2D3"/>
              </a:solidFill>
              <a:ln w="9525" cap="sq">
                <a:solidFill>
                  <a:srgbClr val="000000"/>
                </a:solidFill>
                <a:prstDash val="solid"/>
                <a:miter/>
              </a:ln>
            </p:spPr>
            <p:txBody>
              <a:bodyPr/>
              <a:lstStyle/>
              <a:p>
                <a:endParaRPr lang="ja-JP" altLang="en-US" dirty="0"/>
              </a:p>
            </p:txBody>
          </p:sp>
          <p:sp>
            <p:nvSpPr>
              <p:cNvPr id="91" name="TextBox 14">
                <a:extLst>
                  <a:ext uri="{FF2B5EF4-FFF2-40B4-BE49-F238E27FC236}">
                    <a16:creationId xmlns:a16="http://schemas.microsoft.com/office/drawing/2014/main" id="{5AE25D42-E941-9EA8-289C-5C281307A147}"/>
                  </a:ext>
                </a:extLst>
              </p:cNvPr>
              <p:cNvSpPr txBox="1"/>
              <p:nvPr/>
            </p:nvSpPr>
            <p:spPr>
              <a:xfrm>
                <a:off x="0" y="-38100"/>
                <a:ext cx="2050524" cy="267121"/>
              </a:xfrm>
              <a:prstGeom prst="rect">
                <a:avLst/>
              </a:prstGeom>
            </p:spPr>
            <p:txBody>
              <a:bodyPr lIns="35919" tIns="35919" rIns="35919" bIns="35919" rtlCol="0" anchor="ctr"/>
              <a:lstStyle/>
              <a:p>
                <a:pPr>
                  <a:lnSpc>
                    <a:spcPts val="1820"/>
                  </a:lnSpc>
                </a:pPr>
                <a:endParaRPr lang="en-US" sz="1300" b="1" dirty="0">
                  <a:solidFill>
                    <a:srgbClr val="333333"/>
                  </a:solidFill>
                  <a:latin typeface="BIZ UDPゴシック" panose="020B0400000000000000" pitchFamily="50" charset="-128"/>
                  <a:ea typeface="BIZ UDPゴシック" panose="020B0400000000000000" pitchFamily="50" charset="-128"/>
                  <a:cs typeface="Open Sans"/>
                  <a:sym typeface="Open Sans"/>
                </a:endParaRPr>
              </a:p>
            </p:txBody>
          </p:sp>
        </p:grpSp>
        <p:sp>
          <p:nvSpPr>
            <p:cNvPr id="95" name="TextBox 41">
              <a:extLst>
                <a:ext uri="{FF2B5EF4-FFF2-40B4-BE49-F238E27FC236}">
                  <a16:creationId xmlns:a16="http://schemas.microsoft.com/office/drawing/2014/main" id="{846BDACA-DB32-5FB5-7AEE-87C2A518C1EA}"/>
                </a:ext>
              </a:extLst>
            </p:cNvPr>
            <p:cNvSpPr txBox="1"/>
            <p:nvPr/>
          </p:nvSpPr>
          <p:spPr>
            <a:xfrm>
              <a:off x="3432658" y="1085181"/>
              <a:ext cx="507381" cy="305725"/>
            </a:xfrm>
            <a:prstGeom prst="rect">
              <a:avLst/>
            </a:prstGeom>
          </p:spPr>
          <p:txBody>
            <a:bodyPr wrap="square" lIns="0" tIns="0" rIns="0" bIns="0" rtlCol="0" anchor="ctr">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01</a:t>
              </a:r>
            </a:p>
          </p:txBody>
        </p:sp>
        <p:sp>
          <p:nvSpPr>
            <p:cNvPr id="96" name="テキスト ボックス 95">
              <a:extLst>
                <a:ext uri="{FF2B5EF4-FFF2-40B4-BE49-F238E27FC236}">
                  <a16:creationId xmlns:a16="http://schemas.microsoft.com/office/drawing/2014/main" id="{509F6A44-EFEE-4F30-2C05-8BF4E4FF608C}"/>
                </a:ext>
              </a:extLst>
            </p:cNvPr>
            <p:cNvSpPr txBox="1"/>
            <p:nvPr/>
          </p:nvSpPr>
          <p:spPr>
            <a:xfrm>
              <a:off x="3790192" y="1092616"/>
              <a:ext cx="217892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見学する施設や場所</a:t>
              </a:r>
              <a:endParaRPr kumimoji="1" lang="ja-JP" altLang="en-US" sz="1600" dirty="0"/>
            </a:p>
          </p:txBody>
        </p:sp>
      </p:grpSp>
      <p:sp>
        <p:nvSpPr>
          <p:cNvPr id="98" name="Freeform 16">
            <a:extLst>
              <a:ext uri="{FF2B5EF4-FFF2-40B4-BE49-F238E27FC236}">
                <a16:creationId xmlns:a16="http://schemas.microsoft.com/office/drawing/2014/main" id="{3EF499D1-5167-379E-72CD-4B8AB181BA4B}"/>
              </a:ext>
            </a:extLst>
          </p:cNvPr>
          <p:cNvSpPr/>
          <p:nvPr/>
        </p:nvSpPr>
        <p:spPr>
          <a:xfrm>
            <a:off x="4045919" y="2434101"/>
            <a:ext cx="3323869" cy="1565269"/>
          </a:xfrm>
          <a:custGeom>
            <a:avLst/>
            <a:gdLst/>
            <a:ahLst/>
            <a:cxnLst/>
            <a:rect l="l" t="t" r="r" b="b"/>
            <a:pathLst>
              <a:path w="2217984" h="2215244">
                <a:moveTo>
                  <a:pt x="0" y="0"/>
                </a:moveTo>
                <a:lnTo>
                  <a:pt x="2217984" y="0"/>
                </a:lnTo>
                <a:lnTo>
                  <a:pt x="2217984" y="2215244"/>
                </a:lnTo>
                <a:lnTo>
                  <a:pt x="0" y="2215244"/>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99" name="TextBox 17">
            <a:extLst>
              <a:ext uri="{FF2B5EF4-FFF2-40B4-BE49-F238E27FC236}">
                <a16:creationId xmlns:a16="http://schemas.microsoft.com/office/drawing/2014/main" id="{302C5126-EC95-490A-119F-095DB6407C91}"/>
              </a:ext>
            </a:extLst>
          </p:cNvPr>
          <p:cNvSpPr txBox="1"/>
          <p:nvPr/>
        </p:nvSpPr>
        <p:spPr>
          <a:xfrm>
            <a:off x="4045919" y="2420640"/>
            <a:ext cx="3323869" cy="1578730"/>
          </a:xfrm>
          <a:prstGeom prst="rect">
            <a:avLst/>
          </a:prstGeom>
        </p:spPr>
        <p:txBody>
          <a:bodyPr lIns="35919" tIns="35919" rIns="35919" bIns="35919" rtlCol="0" anchor="ctr"/>
          <a:lstStyle/>
          <a:p>
            <a:pPr algn="ctr">
              <a:lnSpc>
                <a:spcPts val="1385"/>
              </a:lnSpc>
            </a:pPr>
            <a:endParaRPr/>
          </a:p>
        </p:txBody>
      </p:sp>
      <p:sp>
        <p:nvSpPr>
          <p:cNvPr id="114" name="Freeform 31">
            <a:extLst>
              <a:ext uri="{FF2B5EF4-FFF2-40B4-BE49-F238E27FC236}">
                <a16:creationId xmlns:a16="http://schemas.microsoft.com/office/drawing/2014/main" id="{82783BFB-8178-6A92-001A-BBD8B0FB5BB7}"/>
              </a:ext>
            </a:extLst>
          </p:cNvPr>
          <p:cNvSpPr/>
          <p:nvPr/>
        </p:nvSpPr>
        <p:spPr>
          <a:xfrm>
            <a:off x="4045919" y="4444896"/>
            <a:ext cx="9483550" cy="3525628"/>
          </a:xfrm>
          <a:custGeom>
            <a:avLst/>
            <a:gdLst/>
            <a:ahLst/>
            <a:cxnLst/>
            <a:rect l="l" t="t" r="r" b="b"/>
            <a:pathLst>
              <a:path w="2141578" h="2187007">
                <a:moveTo>
                  <a:pt x="0" y="0"/>
                </a:moveTo>
                <a:lnTo>
                  <a:pt x="2141578" y="0"/>
                </a:lnTo>
                <a:lnTo>
                  <a:pt x="2141578" y="2187007"/>
                </a:lnTo>
                <a:lnTo>
                  <a:pt x="0" y="2187007"/>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15" name="TextBox 32">
            <a:extLst>
              <a:ext uri="{FF2B5EF4-FFF2-40B4-BE49-F238E27FC236}">
                <a16:creationId xmlns:a16="http://schemas.microsoft.com/office/drawing/2014/main" id="{440DDD7C-2641-1764-7EE4-5F1F867459E3}"/>
              </a:ext>
            </a:extLst>
          </p:cNvPr>
          <p:cNvSpPr txBox="1"/>
          <p:nvPr/>
        </p:nvSpPr>
        <p:spPr>
          <a:xfrm>
            <a:off x="4045919" y="4414186"/>
            <a:ext cx="9483550" cy="3556338"/>
          </a:xfrm>
          <a:prstGeom prst="rect">
            <a:avLst/>
          </a:prstGeom>
        </p:spPr>
        <p:txBody>
          <a:bodyPr lIns="35919" tIns="35919" rIns="35919" bIns="35919" rtlCol="0" anchor="ctr"/>
          <a:lstStyle/>
          <a:p>
            <a:pPr algn="ctr">
              <a:lnSpc>
                <a:spcPts val="1385"/>
              </a:lnSpc>
            </a:pPr>
            <a:endParaRPr/>
          </a:p>
        </p:txBody>
      </p:sp>
      <p:sp>
        <p:nvSpPr>
          <p:cNvPr id="118" name="Freeform 25">
            <a:extLst>
              <a:ext uri="{FF2B5EF4-FFF2-40B4-BE49-F238E27FC236}">
                <a16:creationId xmlns:a16="http://schemas.microsoft.com/office/drawing/2014/main" id="{D4E67139-9ED6-B229-05F8-4D71A1B5D2E8}"/>
              </a:ext>
            </a:extLst>
          </p:cNvPr>
          <p:cNvSpPr/>
          <p:nvPr/>
        </p:nvSpPr>
        <p:spPr>
          <a:xfrm>
            <a:off x="4018535" y="8389047"/>
            <a:ext cx="3351254" cy="2037672"/>
          </a:xfrm>
          <a:custGeom>
            <a:avLst/>
            <a:gdLst/>
            <a:ahLst/>
            <a:cxnLst/>
            <a:rect l="l" t="t" r="r" b="b"/>
            <a:pathLst>
              <a:path w="2159723" h="1796622">
                <a:moveTo>
                  <a:pt x="0" y="0"/>
                </a:moveTo>
                <a:lnTo>
                  <a:pt x="2159723" y="0"/>
                </a:lnTo>
                <a:lnTo>
                  <a:pt x="2159723" y="1796622"/>
                </a:lnTo>
                <a:lnTo>
                  <a:pt x="0" y="1796622"/>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19" name="TextBox 26">
            <a:extLst>
              <a:ext uri="{FF2B5EF4-FFF2-40B4-BE49-F238E27FC236}">
                <a16:creationId xmlns:a16="http://schemas.microsoft.com/office/drawing/2014/main" id="{67AB2A06-2B5D-6814-5710-2F7B2AAC9A77}"/>
              </a:ext>
            </a:extLst>
          </p:cNvPr>
          <p:cNvSpPr txBox="1"/>
          <p:nvPr/>
        </p:nvSpPr>
        <p:spPr>
          <a:xfrm>
            <a:off x="4018535" y="8367441"/>
            <a:ext cx="3351254" cy="2059277"/>
          </a:xfrm>
          <a:prstGeom prst="rect">
            <a:avLst/>
          </a:prstGeom>
        </p:spPr>
        <p:txBody>
          <a:bodyPr lIns="35919" tIns="35919" rIns="35919" bIns="35919" rtlCol="0" anchor="ctr"/>
          <a:lstStyle/>
          <a:p>
            <a:pPr algn="ctr">
              <a:lnSpc>
                <a:spcPts val="1385"/>
              </a:lnSpc>
            </a:pPr>
            <a:endParaRPr/>
          </a:p>
        </p:txBody>
      </p:sp>
      <p:sp>
        <p:nvSpPr>
          <p:cNvPr id="126" name="Freeform 16">
            <a:extLst>
              <a:ext uri="{FF2B5EF4-FFF2-40B4-BE49-F238E27FC236}">
                <a16:creationId xmlns:a16="http://schemas.microsoft.com/office/drawing/2014/main" id="{93991ED2-6235-69A4-43E6-39B74CD5A199}"/>
              </a:ext>
            </a:extLst>
          </p:cNvPr>
          <p:cNvSpPr/>
          <p:nvPr/>
        </p:nvSpPr>
        <p:spPr>
          <a:xfrm>
            <a:off x="7502943" y="2404302"/>
            <a:ext cx="6026525" cy="1595068"/>
          </a:xfrm>
          <a:custGeom>
            <a:avLst/>
            <a:gdLst/>
            <a:ahLst/>
            <a:cxnLst/>
            <a:rect l="l" t="t" r="r" b="b"/>
            <a:pathLst>
              <a:path w="2217984" h="2215244">
                <a:moveTo>
                  <a:pt x="0" y="0"/>
                </a:moveTo>
                <a:lnTo>
                  <a:pt x="2217984" y="0"/>
                </a:lnTo>
                <a:lnTo>
                  <a:pt x="2217984" y="2215244"/>
                </a:lnTo>
                <a:lnTo>
                  <a:pt x="0" y="2215244"/>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27" name="TextBox 17">
            <a:extLst>
              <a:ext uri="{FF2B5EF4-FFF2-40B4-BE49-F238E27FC236}">
                <a16:creationId xmlns:a16="http://schemas.microsoft.com/office/drawing/2014/main" id="{BDDB7105-A0E5-72F5-FC82-3E70AA5C89E1}"/>
              </a:ext>
            </a:extLst>
          </p:cNvPr>
          <p:cNvSpPr txBox="1"/>
          <p:nvPr/>
        </p:nvSpPr>
        <p:spPr>
          <a:xfrm>
            <a:off x="7502943" y="2390585"/>
            <a:ext cx="6026525" cy="1608785"/>
          </a:xfrm>
          <a:prstGeom prst="rect">
            <a:avLst/>
          </a:prstGeom>
        </p:spPr>
        <p:txBody>
          <a:bodyPr lIns="35919" tIns="35919" rIns="35919" bIns="35919" rtlCol="0" anchor="ctr"/>
          <a:lstStyle/>
          <a:p>
            <a:pPr algn="ctr">
              <a:lnSpc>
                <a:spcPts val="1385"/>
              </a:lnSpc>
            </a:pPr>
            <a:endParaRPr/>
          </a:p>
        </p:txBody>
      </p:sp>
      <p:sp>
        <p:nvSpPr>
          <p:cNvPr id="135" name="四角形: 角を丸くする 134">
            <a:extLst>
              <a:ext uri="{FF2B5EF4-FFF2-40B4-BE49-F238E27FC236}">
                <a16:creationId xmlns:a16="http://schemas.microsoft.com/office/drawing/2014/main" id="{89DDA26C-D63C-E1DE-E137-B2EE0A2CED2A}"/>
              </a:ext>
            </a:extLst>
          </p:cNvPr>
          <p:cNvSpPr/>
          <p:nvPr/>
        </p:nvSpPr>
        <p:spPr>
          <a:xfrm>
            <a:off x="3333379" y="2244352"/>
            <a:ext cx="579384" cy="1755017"/>
          </a:xfrm>
          <a:prstGeom prst="roundRect">
            <a:avLst>
              <a:gd name="adj" fmla="val 4392"/>
            </a:avLst>
          </a:prstGeom>
          <a:solidFill>
            <a:srgbClr val="B4D7FF"/>
          </a:solidFill>
          <a:ln>
            <a:solidFill>
              <a:srgbClr val="B4D7FF"/>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事前学習</a:t>
            </a:r>
          </a:p>
        </p:txBody>
      </p:sp>
      <p:sp>
        <p:nvSpPr>
          <p:cNvPr id="136" name="四角形: 角を丸くする 135">
            <a:extLst>
              <a:ext uri="{FF2B5EF4-FFF2-40B4-BE49-F238E27FC236}">
                <a16:creationId xmlns:a16="http://schemas.microsoft.com/office/drawing/2014/main" id="{D6589D87-3136-AEB5-3D3D-9AFDB66E98D8}"/>
              </a:ext>
            </a:extLst>
          </p:cNvPr>
          <p:cNvSpPr/>
          <p:nvPr/>
        </p:nvSpPr>
        <p:spPr>
          <a:xfrm>
            <a:off x="3338468" y="4278258"/>
            <a:ext cx="579384" cy="3692265"/>
          </a:xfrm>
          <a:prstGeom prst="roundRect">
            <a:avLst>
              <a:gd name="adj" fmla="val 4392"/>
            </a:avLst>
          </a:prstGeom>
          <a:solidFill>
            <a:srgbClr val="FDE9FF"/>
          </a:solidFill>
          <a:ln>
            <a:solidFill>
              <a:srgbClr val="FDE9FF"/>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現地学習</a:t>
            </a:r>
          </a:p>
        </p:txBody>
      </p:sp>
      <p:sp>
        <p:nvSpPr>
          <p:cNvPr id="137" name="四角形: 角を丸くする 136">
            <a:extLst>
              <a:ext uri="{FF2B5EF4-FFF2-40B4-BE49-F238E27FC236}">
                <a16:creationId xmlns:a16="http://schemas.microsoft.com/office/drawing/2014/main" id="{9393F0ED-0888-A198-0151-CF604EE515B1}"/>
              </a:ext>
            </a:extLst>
          </p:cNvPr>
          <p:cNvSpPr/>
          <p:nvPr/>
        </p:nvSpPr>
        <p:spPr>
          <a:xfrm>
            <a:off x="3333379" y="8239939"/>
            <a:ext cx="579384" cy="2186779"/>
          </a:xfrm>
          <a:prstGeom prst="roundRect">
            <a:avLst>
              <a:gd name="adj" fmla="val 4392"/>
            </a:avLst>
          </a:prstGeom>
          <a:solidFill>
            <a:srgbClr val="FFEDA1"/>
          </a:solidFill>
          <a:ln>
            <a:solidFill>
              <a:srgbClr val="FFEDA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事後学習</a:t>
            </a:r>
          </a:p>
        </p:txBody>
      </p:sp>
      <p:sp>
        <p:nvSpPr>
          <p:cNvPr id="139" name="矢印: 下 138">
            <a:extLst>
              <a:ext uri="{FF2B5EF4-FFF2-40B4-BE49-F238E27FC236}">
                <a16:creationId xmlns:a16="http://schemas.microsoft.com/office/drawing/2014/main" id="{656F79D1-B7F5-A0C5-360C-FC5694EAD66D}"/>
              </a:ext>
            </a:extLst>
          </p:cNvPr>
          <p:cNvSpPr/>
          <p:nvPr/>
        </p:nvSpPr>
        <p:spPr>
          <a:xfrm>
            <a:off x="13697365" y="1993899"/>
            <a:ext cx="266939" cy="6373541"/>
          </a:xfrm>
          <a:prstGeom prst="downArrow">
            <a:avLst/>
          </a:prstGeom>
          <a:solidFill>
            <a:srgbClr val="99CC00"/>
          </a:solidFill>
          <a:ln>
            <a:solidFill>
              <a:srgbClr val="99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Freeform 10">
            <a:extLst>
              <a:ext uri="{FF2B5EF4-FFF2-40B4-BE49-F238E27FC236}">
                <a16:creationId xmlns:a16="http://schemas.microsoft.com/office/drawing/2014/main" id="{3FC8B6B0-1C00-57A3-4EA1-97E4CC98B7C8}"/>
              </a:ext>
            </a:extLst>
          </p:cNvPr>
          <p:cNvSpPr/>
          <p:nvPr/>
        </p:nvSpPr>
        <p:spPr>
          <a:xfrm>
            <a:off x="8302663" y="1177969"/>
            <a:ext cx="5661641" cy="892131"/>
          </a:xfrm>
          <a:custGeom>
            <a:avLst/>
            <a:gdLst/>
            <a:ahLst/>
            <a:cxnLst/>
            <a:rect l="l" t="t" r="r" b="b"/>
            <a:pathLst>
              <a:path w="4238904" h="1032830">
                <a:moveTo>
                  <a:pt x="0" y="0"/>
                </a:moveTo>
                <a:lnTo>
                  <a:pt x="4238904" y="0"/>
                </a:lnTo>
                <a:lnTo>
                  <a:pt x="4238904" y="1032830"/>
                </a:lnTo>
                <a:lnTo>
                  <a:pt x="0" y="1032830"/>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50" name="TextBox 11">
            <a:extLst>
              <a:ext uri="{FF2B5EF4-FFF2-40B4-BE49-F238E27FC236}">
                <a16:creationId xmlns:a16="http://schemas.microsoft.com/office/drawing/2014/main" id="{CD95A051-A6FF-6673-0F4A-151DB8A3E361}"/>
              </a:ext>
            </a:extLst>
          </p:cNvPr>
          <p:cNvSpPr txBox="1"/>
          <p:nvPr/>
        </p:nvSpPr>
        <p:spPr>
          <a:xfrm>
            <a:off x="8302663" y="1161514"/>
            <a:ext cx="5661641" cy="908586"/>
          </a:xfrm>
          <a:prstGeom prst="rect">
            <a:avLst/>
          </a:prstGeom>
        </p:spPr>
        <p:txBody>
          <a:bodyPr lIns="35919" tIns="35919" rIns="35919" bIns="35919" rtlCol="0" anchor="ctr"/>
          <a:lstStyle/>
          <a:p>
            <a:pPr algn="ctr">
              <a:lnSpc>
                <a:spcPts val="1385"/>
              </a:lnSpc>
            </a:pPr>
            <a:endParaRPr>
              <a:latin typeface="BIZ UDPゴシック" panose="020B0400000000000000" pitchFamily="50" charset="-128"/>
              <a:ea typeface="BIZ UDPゴシック" panose="020B0400000000000000" pitchFamily="50" charset="-128"/>
            </a:endParaRPr>
          </a:p>
        </p:txBody>
      </p:sp>
      <p:grpSp>
        <p:nvGrpSpPr>
          <p:cNvPr id="151" name="Group 12">
            <a:extLst>
              <a:ext uri="{FF2B5EF4-FFF2-40B4-BE49-F238E27FC236}">
                <a16:creationId xmlns:a16="http://schemas.microsoft.com/office/drawing/2014/main" id="{77C924A9-8267-0688-D973-8E1FB0E65D91}"/>
              </a:ext>
            </a:extLst>
          </p:cNvPr>
          <p:cNvGrpSpPr/>
          <p:nvPr/>
        </p:nvGrpSpPr>
        <p:grpSpPr>
          <a:xfrm>
            <a:off x="8302663" y="981327"/>
            <a:ext cx="2386460" cy="468402"/>
            <a:chOff x="0" y="-38100"/>
            <a:chExt cx="2050524" cy="267121"/>
          </a:xfrm>
        </p:grpSpPr>
        <p:sp>
          <p:nvSpPr>
            <p:cNvPr id="152" name="Freeform 13">
              <a:extLst>
                <a:ext uri="{FF2B5EF4-FFF2-40B4-BE49-F238E27FC236}">
                  <a16:creationId xmlns:a16="http://schemas.microsoft.com/office/drawing/2014/main" id="{4ABAF4D1-3AB1-2EA9-46C6-2EB84FEBD168}"/>
                </a:ext>
              </a:extLst>
            </p:cNvPr>
            <p:cNvSpPr/>
            <p:nvPr/>
          </p:nvSpPr>
          <p:spPr>
            <a:xfrm>
              <a:off x="0" y="0"/>
              <a:ext cx="2050524" cy="229021"/>
            </a:xfrm>
            <a:custGeom>
              <a:avLst/>
              <a:gdLst/>
              <a:ahLst/>
              <a:cxnLst/>
              <a:rect l="l" t="t" r="r" b="b"/>
              <a:pathLst>
                <a:path w="2050524" h="229021">
                  <a:moveTo>
                    <a:pt x="0" y="0"/>
                  </a:moveTo>
                  <a:lnTo>
                    <a:pt x="2050524" y="0"/>
                  </a:lnTo>
                  <a:lnTo>
                    <a:pt x="2050524" y="229021"/>
                  </a:lnTo>
                  <a:lnTo>
                    <a:pt x="0" y="229021"/>
                  </a:lnTo>
                  <a:close/>
                </a:path>
              </a:pathLst>
            </a:custGeom>
            <a:solidFill>
              <a:srgbClr val="B6E2D3"/>
            </a:solidFill>
            <a:ln w="9525" cap="sq">
              <a:solidFill>
                <a:srgbClr val="000000"/>
              </a:solidFill>
              <a:prstDash val="solid"/>
              <a:miter/>
            </a:ln>
          </p:spPr>
          <p:txBody>
            <a:bodyPr/>
            <a:lstStyle/>
            <a:p>
              <a:endParaRPr lang="ja-JP" altLang="en-US" dirty="0"/>
            </a:p>
          </p:txBody>
        </p:sp>
        <p:sp>
          <p:nvSpPr>
            <p:cNvPr id="153" name="TextBox 14">
              <a:extLst>
                <a:ext uri="{FF2B5EF4-FFF2-40B4-BE49-F238E27FC236}">
                  <a16:creationId xmlns:a16="http://schemas.microsoft.com/office/drawing/2014/main" id="{B06EF800-B2D8-3497-5FB6-C9B2488DA78F}"/>
                </a:ext>
              </a:extLst>
            </p:cNvPr>
            <p:cNvSpPr txBox="1"/>
            <p:nvPr/>
          </p:nvSpPr>
          <p:spPr>
            <a:xfrm>
              <a:off x="0" y="-38100"/>
              <a:ext cx="2050524" cy="267121"/>
            </a:xfrm>
            <a:prstGeom prst="rect">
              <a:avLst/>
            </a:prstGeom>
          </p:spPr>
          <p:txBody>
            <a:bodyPr lIns="35919" tIns="35919" rIns="35919" bIns="35919" rtlCol="0" anchor="ctr"/>
            <a:lstStyle/>
            <a:p>
              <a:pPr>
                <a:lnSpc>
                  <a:spcPts val="1820"/>
                </a:lnSpc>
              </a:pPr>
              <a:endParaRPr lang="en-US" sz="1300" b="1" dirty="0">
                <a:solidFill>
                  <a:srgbClr val="333333"/>
                </a:solidFill>
                <a:latin typeface="BIZ UDPゴシック" panose="020B0400000000000000" pitchFamily="50" charset="-128"/>
                <a:ea typeface="BIZ UDPゴシック" panose="020B0400000000000000" pitchFamily="50" charset="-128"/>
                <a:cs typeface="Open Sans"/>
                <a:sym typeface="Open Sans"/>
              </a:endParaRPr>
            </a:p>
          </p:txBody>
        </p:sp>
      </p:grpSp>
      <p:sp>
        <p:nvSpPr>
          <p:cNvPr id="157" name="Freeform 25">
            <a:extLst>
              <a:ext uri="{FF2B5EF4-FFF2-40B4-BE49-F238E27FC236}">
                <a16:creationId xmlns:a16="http://schemas.microsoft.com/office/drawing/2014/main" id="{BAECE98F-2932-098D-9FB7-6FE5C47A293D}"/>
              </a:ext>
            </a:extLst>
          </p:cNvPr>
          <p:cNvSpPr/>
          <p:nvPr/>
        </p:nvSpPr>
        <p:spPr>
          <a:xfrm>
            <a:off x="7524660" y="8405856"/>
            <a:ext cx="6461359" cy="2037672"/>
          </a:xfrm>
          <a:custGeom>
            <a:avLst/>
            <a:gdLst/>
            <a:ahLst/>
            <a:cxnLst/>
            <a:rect l="l" t="t" r="r" b="b"/>
            <a:pathLst>
              <a:path w="2159723" h="1796622">
                <a:moveTo>
                  <a:pt x="0" y="0"/>
                </a:moveTo>
                <a:lnTo>
                  <a:pt x="2159723" y="0"/>
                </a:lnTo>
                <a:lnTo>
                  <a:pt x="2159723" y="1796622"/>
                </a:lnTo>
                <a:lnTo>
                  <a:pt x="0" y="1796622"/>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58" name="TextBox 26">
            <a:extLst>
              <a:ext uri="{FF2B5EF4-FFF2-40B4-BE49-F238E27FC236}">
                <a16:creationId xmlns:a16="http://schemas.microsoft.com/office/drawing/2014/main" id="{2C53C211-492D-78AC-3F90-E680C2215757}"/>
              </a:ext>
            </a:extLst>
          </p:cNvPr>
          <p:cNvSpPr txBox="1"/>
          <p:nvPr/>
        </p:nvSpPr>
        <p:spPr>
          <a:xfrm>
            <a:off x="7524660" y="8384250"/>
            <a:ext cx="6461359" cy="2059277"/>
          </a:xfrm>
          <a:prstGeom prst="rect">
            <a:avLst/>
          </a:prstGeom>
        </p:spPr>
        <p:txBody>
          <a:bodyPr lIns="35919" tIns="35919" rIns="35919" bIns="35919" rtlCol="0" anchor="ctr"/>
          <a:lstStyle/>
          <a:p>
            <a:pPr algn="ctr">
              <a:lnSpc>
                <a:spcPts val="1385"/>
              </a:lnSpc>
            </a:pPr>
            <a:endParaRPr/>
          </a:p>
        </p:txBody>
      </p:sp>
      <p:grpSp>
        <p:nvGrpSpPr>
          <p:cNvPr id="7" name="グループ化 6">
            <a:extLst>
              <a:ext uri="{FF2B5EF4-FFF2-40B4-BE49-F238E27FC236}">
                <a16:creationId xmlns:a16="http://schemas.microsoft.com/office/drawing/2014/main" id="{2F3C6EA9-EDD5-7E0A-99DC-AD6B22F7D5AD}"/>
              </a:ext>
            </a:extLst>
          </p:cNvPr>
          <p:cNvGrpSpPr/>
          <p:nvPr/>
        </p:nvGrpSpPr>
        <p:grpSpPr>
          <a:xfrm>
            <a:off x="7502944" y="2174924"/>
            <a:ext cx="6296951" cy="466990"/>
            <a:chOff x="7502944" y="2174924"/>
            <a:chExt cx="6296951" cy="466990"/>
          </a:xfrm>
        </p:grpSpPr>
        <p:grpSp>
          <p:nvGrpSpPr>
            <p:cNvPr id="128" name="Group 18">
              <a:extLst>
                <a:ext uri="{FF2B5EF4-FFF2-40B4-BE49-F238E27FC236}">
                  <a16:creationId xmlns:a16="http://schemas.microsoft.com/office/drawing/2014/main" id="{0BFDFDA0-180B-6702-9571-8DE78A885A68}"/>
                </a:ext>
              </a:extLst>
            </p:cNvPr>
            <p:cNvGrpSpPr/>
            <p:nvPr/>
          </p:nvGrpSpPr>
          <p:grpSpPr>
            <a:xfrm>
              <a:off x="7502944" y="2174924"/>
              <a:ext cx="5749740" cy="448182"/>
              <a:chOff x="0" y="-38100"/>
              <a:chExt cx="1920169" cy="258911"/>
            </a:xfrm>
          </p:grpSpPr>
          <p:sp>
            <p:nvSpPr>
              <p:cNvPr id="129" name="Freeform 19">
                <a:extLst>
                  <a:ext uri="{FF2B5EF4-FFF2-40B4-BE49-F238E27FC236}">
                    <a16:creationId xmlns:a16="http://schemas.microsoft.com/office/drawing/2014/main" id="{2FC2FF98-3F23-E6D8-D513-0349576E841C}"/>
                  </a:ext>
                </a:extLst>
              </p:cNvPr>
              <p:cNvSpPr/>
              <p:nvPr/>
            </p:nvSpPr>
            <p:spPr>
              <a:xfrm>
                <a:off x="0" y="0"/>
                <a:ext cx="964051" cy="220811"/>
              </a:xfrm>
              <a:custGeom>
                <a:avLst/>
                <a:gdLst/>
                <a:ahLst/>
                <a:cxnLst/>
                <a:rect l="l" t="t" r="r" b="b"/>
                <a:pathLst>
                  <a:path w="1920169" h="220811">
                    <a:moveTo>
                      <a:pt x="0" y="0"/>
                    </a:moveTo>
                    <a:lnTo>
                      <a:pt x="1920169" y="0"/>
                    </a:lnTo>
                    <a:lnTo>
                      <a:pt x="1920169" y="220811"/>
                    </a:lnTo>
                    <a:lnTo>
                      <a:pt x="0" y="220811"/>
                    </a:lnTo>
                    <a:close/>
                  </a:path>
                </a:pathLst>
              </a:custGeom>
              <a:solidFill>
                <a:srgbClr val="B4D7FF"/>
              </a:solidFill>
              <a:ln w="9525" cap="sq">
                <a:solidFill>
                  <a:srgbClr val="000000"/>
                </a:solidFill>
                <a:prstDash val="solid"/>
                <a:miter/>
              </a:ln>
            </p:spPr>
          </p:sp>
          <p:sp>
            <p:nvSpPr>
              <p:cNvPr id="130" name="TextBox 20">
                <a:extLst>
                  <a:ext uri="{FF2B5EF4-FFF2-40B4-BE49-F238E27FC236}">
                    <a16:creationId xmlns:a16="http://schemas.microsoft.com/office/drawing/2014/main" id="{2C4AF06E-C118-F479-A816-4BE4F725B4EB}"/>
                  </a:ext>
                </a:extLst>
              </p:cNvPr>
              <p:cNvSpPr txBox="1"/>
              <p:nvPr/>
            </p:nvSpPr>
            <p:spPr>
              <a:xfrm>
                <a:off x="0" y="-38100"/>
                <a:ext cx="1920169" cy="25891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31" name="TextBox 42">
              <a:extLst>
                <a:ext uri="{FF2B5EF4-FFF2-40B4-BE49-F238E27FC236}">
                  <a16:creationId xmlns:a16="http://schemas.microsoft.com/office/drawing/2014/main" id="{DCA577DC-5716-1F35-9A45-F52BFA165078}"/>
                </a:ext>
              </a:extLst>
            </p:cNvPr>
            <p:cNvSpPr txBox="1"/>
            <p:nvPr/>
          </p:nvSpPr>
          <p:spPr>
            <a:xfrm>
              <a:off x="7583330" y="2269451"/>
              <a:ext cx="575701" cy="306238"/>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04</a:t>
              </a:r>
            </a:p>
          </p:txBody>
        </p:sp>
        <p:sp>
          <p:nvSpPr>
            <p:cNvPr id="132" name="テキスト ボックス 131">
              <a:extLst>
                <a:ext uri="{FF2B5EF4-FFF2-40B4-BE49-F238E27FC236}">
                  <a16:creationId xmlns:a16="http://schemas.microsoft.com/office/drawing/2014/main" id="{ED39AE94-E0DD-ABC9-F514-3DB74D78D8BD}"/>
                </a:ext>
              </a:extLst>
            </p:cNvPr>
            <p:cNvSpPr txBox="1"/>
            <p:nvPr/>
          </p:nvSpPr>
          <p:spPr>
            <a:xfrm>
              <a:off x="7875509" y="2270825"/>
              <a:ext cx="2563477"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見学地のなぜだろう？　</a:t>
              </a:r>
              <a:endParaRPr kumimoji="1" lang="ja-JP" altLang="en-US" sz="1600" dirty="0"/>
            </a:p>
          </p:txBody>
        </p:sp>
        <p:sp>
          <p:nvSpPr>
            <p:cNvPr id="165" name="テキスト ボックス 164">
              <a:extLst>
                <a:ext uri="{FF2B5EF4-FFF2-40B4-BE49-F238E27FC236}">
                  <a16:creationId xmlns:a16="http://schemas.microsoft.com/office/drawing/2014/main" id="{41751DA0-8EEB-D92D-58FD-57238976D25A}"/>
                </a:ext>
              </a:extLst>
            </p:cNvPr>
            <p:cNvSpPr txBox="1"/>
            <p:nvPr/>
          </p:nvSpPr>
          <p:spPr>
            <a:xfrm>
              <a:off x="10354946" y="2426470"/>
              <a:ext cx="3444949"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★調べてみて疑問に思ったことや見てみたいことを書きましょう</a:t>
              </a:r>
              <a:endParaRPr lang="ja-JP" altLang="en-US" sz="800" dirty="0"/>
            </a:p>
          </p:txBody>
        </p:sp>
      </p:grpSp>
      <p:sp>
        <p:nvSpPr>
          <p:cNvPr id="170" name="テキスト ボックス 169">
            <a:extLst>
              <a:ext uri="{FF2B5EF4-FFF2-40B4-BE49-F238E27FC236}">
                <a16:creationId xmlns:a16="http://schemas.microsoft.com/office/drawing/2014/main" id="{B9F735D7-E5A2-64C6-904D-07B735FD2032}"/>
              </a:ext>
            </a:extLst>
          </p:cNvPr>
          <p:cNvSpPr txBox="1"/>
          <p:nvPr/>
        </p:nvSpPr>
        <p:spPr>
          <a:xfrm>
            <a:off x="10850593" y="159129"/>
            <a:ext cx="2953271" cy="369332"/>
          </a:xfrm>
          <a:prstGeom prst="rect">
            <a:avLst/>
          </a:prstGeom>
          <a:noFill/>
          <a:ln>
            <a:noFill/>
          </a:ln>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班：</a:t>
            </a:r>
          </a:p>
        </p:txBody>
      </p:sp>
      <p:cxnSp>
        <p:nvCxnSpPr>
          <p:cNvPr id="173" name="直線コネクタ 172">
            <a:extLst>
              <a:ext uri="{FF2B5EF4-FFF2-40B4-BE49-F238E27FC236}">
                <a16:creationId xmlns:a16="http://schemas.microsoft.com/office/drawing/2014/main" id="{347D9494-159B-3BF6-648C-A7463F65423F}"/>
              </a:ext>
            </a:extLst>
          </p:cNvPr>
          <p:cNvCxnSpPr/>
          <p:nvPr/>
        </p:nvCxnSpPr>
        <p:spPr>
          <a:xfrm>
            <a:off x="10942638" y="534905"/>
            <a:ext cx="2861226" cy="0"/>
          </a:xfrm>
          <a:prstGeom prst="line">
            <a:avLst/>
          </a:prstGeom>
        </p:spPr>
        <p:style>
          <a:lnRef idx="1">
            <a:schemeClr val="dk1"/>
          </a:lnRef>
          <a:fillRef idx="0">
            <a:schemeClr val="dk1"/>
          </a:fillRef>
          <a:effectRef idx="0">
            <a:schemeClr val="dk1"/>
          </a:effectRef>
          <a:fontRef idx="minor">
            <a:schemeClr val="tx1"/>
          </a:fontRef>
        </p:style>
      </p:cxnSp>
      <p:sp>
        <p:nvSpPr>
          <p:cNvPr id="171" name="テキスト ボックス 170">
            <a:extLst>
              <a:ext uri="{FF2B5EF4-FFF2-40B4-BE49-F238E27FC236}">
                <a16:creationId xmlns:a16="http://schemas.microsoft.com/office/drawing/2014/main" id="{71019E5D-E942-C3B4-4930-283E20EB0C14}"/>
              </a:ext>
            </a:extLst>
          </p:cNvPr>
          <p:cNvSpPr txBox="1"/>
          <p:nvPr/>
        </p:nvSpPr>
        <p:spPr>
          <a:xfrm>
            <a:off x="10846624" y="587603"/>
            <a:ext cx="2953271" cy="369332"/>
          </a:xfrm>
          <a:prstGeom prst="rect">
            <a:avLst/>
          </a:prstGeom>
          <a:noFill/>
          <a:ln>
            <a:noFill/>
          </a:ln>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氏名：</a:t>
            </a:r>
          </a:p>
        </p:txBody>
      </p:sp>
      <p:cxnSp>
        <p:nvCxnSpPr>
          <p:cNvPr id="174" name="直線コネクタ 173">
            <a:extLst>
              <a:ext uri="{FF2B5EF4-FFF2-40B4-BE49-F238E27FC236}">
                <a16:creationId xmlns:a16="http://schemas.microsoft.com/office/drawing/2014/main" id="{B91FC489-A6BB-1992-9359-EF310C014B79}"/>
              </a:ext>
            </a:extLst>
          </p:cNvPr>
          <p:cNvCxnSpPr/>
          <p:nvPr/>
        </p:nvCxnSpPr>
        <p:spPr>
          <a:xfrm>
            <a:off x="10934700" y="975903"/>
            <a:ext cx="2861226" cy="0"/>
          </a:xfrm>
          <a:prstGeom prst="line">
            <a:avLst/>
          </a:prstGeom>
        </p:spPr>
        <p:style>
          <a:lnRef idx="1">
            <a:schemeClr val="dk1"/>
          </a:lnRef>
          <a:fillRef idx="0">
            <a:schemeClr val="dk1"/>
          </a:fillRef>
          <a:effectRef idx="0">
            <a:schemeClr val="dk1"/>
          </a:effectRef>
          <a:fontRef idx="minor">
            <a:schemeClr val="tx1"/>
          </a:fontRef>
        </p:style>
      </p:cxnSp>
      <p:grpSp>
        <p:nvGrpSpPr>
          <p:cNvPr id="8" name="グループ化 7">
            <a:extLst>
              <a:ext uri="{FF2B5EF4-FFF2-40B4-BE49-F238E27FC236}">
                <a16:creationId xmlns:a16="http://schemas.microsoft.com/office/drawing/2014/main" id="{EC7C0B81-D3FB-3F00-FCEF-718847DD96B4}"/>
              </a:ext>
            </a:extLst>
          </p:cNvPr>
          <p:cNvGrpSpPr/>
          <p:nvPr/>
        </p:nvGrpSpPr>
        <p:grpSpPr>
          <a:xfrm>
            <a:off x="4045919" y="4278258"/>
            <a:ext cx="7172448" cy="412491"/>
            <a:chOff x="4045919" y="4278258"/>
            <a:chExt cx="7172448" cy="412491"/>
          </a:xfrm>
        </p:grpSpPr>
        <p:grpSp>
          <p:nvGrpSpPr>
            <p:cNvPr id="110" name="Group 21">
              <a:extLst>
                <a:ext uri="{FF2B5EF4-FFF2-40B4-BE49-F238E27FC236}">
                  <a16:creationId xmlns:a16="http://schemas.microsoft.com/office/drawing/2014/main" id="{2E3406A3-5A54-D705-F55A-95EF56027F43}"/>
                </a:ext>
              </a:extLst>
            </p:cNvPr>
            <p:cNvGrpSpPr/>
            <p:nvPr/>
          </p:nvGrpSpPr>
          <p:grpSpPr>
            <a:xfrm>
              <a:off x="4045919" y="4278258"/>
              <a:ext cx="3768550" cy="400673"/>
              <a:chOff x="0" y="0"/>
              <a:chExt cx="1867153" cy="231465"/>
            </a:xfrm>
          </p:grpSpPr>
          <p:sp>
            <p:nvSpPr>
              <p:cNvPr id="111" name="Freeform 22">
                <a:extLst>
                  <a:ext uri="{FF2B5EF4-FFF2-40B4-BE49-F238E27FC236}">
                    <a16:creationId xmlns:a16="http://schemas.microsoft.com/office/drawing/2014/main" id="{26437A3E-3A6F-4DC9-EC3D-0CB68EDC93CF}"/>
                  </a:ext>
                </a:extLst>
              </p:cNvPr>
              <p:cNvSpPr/>
              <p:nvPr/>
            </p:nvSpPr>
            <p:spPr>
              <a:xfrm>
                <a:off x="0" y="0"/>
                <a:ext cx="1867153" cy="231465"/>
              </a:xfrm>
              <a:custGeom>
                <a:avLst/>
                <a:gdLst/>
                <a:ahLst/>
                <a:cxnLst/>
                <a:rect l="l" t="t" r="r" b="b"/>
                <a:pathLst>
                  <a:path w="1867153" h="231465">
                    <a:moveTo>
                      <a:pt x="0" y="0"/>
                    </a:moveTo>
                    <a:lnTo>
                      <a:pt x="1867153" y="0"/>
                    </a:lnTo>
                    <a:lnTo>
                      <a:pt x="1867153" y="231465"/>
                    </a:lnTo>
                    <a:lnTo>
                      <a:pt x="0" y="231465"/>
                    </a:lnTo>
                    <a:close/>
                  </a:path>
                </a:pathLst>
              </a:custGeom>
              <a:solidFill>
                <a:srgbClr val="FDE9FF"/>
              </a:solidFill>
              <a:ln w="9525" cap="sq">
                <a:solidFill>
                  <a:srgbClr val="000000"/>
                </a:solidFill>
                <a:prstDash val="solid"/>
                <a:miter/>
              </a:ln>
            </p:spPr>
          </p:sp>
          <p:sp>
            <p:nvSpPr>
              <p:cNvPr id="112" name="TextBox 23">
                <a:extLst>
                  <a:ext uri="{FF2B5EF4-FFF2-40B4-BE49-F238E27FC236}">
                    <a16:creationId xmlns:a16="http://schemas.microsoft.com/office/drawing/2014/main" id="{83937CFE-B12C-9D86-6EF4-A7E6DEEFC32D}"/>
                  </a:ext>
                </a:extLst>
              </p:cNvPr>
              <p:cNvSpPr txBox="1"/>
              <p:nvPr/>
            </p:nvSpPr>
            <p:spPr>
              <a:xfrm>
                <a:off x="0" y="-38100"/>
                <a:ext cx="1867153" cy="269565"/>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grpSp>
          <p:nvGrpSpPr>
            <p:cNvPr id="138" name="グループ化 137">
              <a:extLst>
                <a:ext uri="{FF2B5EF4-FFF2-40B4-BE49-F238E27FC236}">
                  <a16:creationId xmlns:a16="http://schemas.microsoft.com/office/drawing/2014/main" id="{C6923099-DFEE-8208-F64E-941B88DB29B3}"/>
                </a:ext>
              </a:extLst>
            </p:cNvPr>
            <p:cNvGrpSpPr/>
            <p:nvPr/>
          </p:nvGrpSpPr>
          <p:grpSpPr>
            <a:xfrm>
              <a:off x="4085748" y="4319779"/>
              <a:ext cx="3438912" cy="338554"/>
              <a:chOff x="4098679" y="4334713"/>
              <a:chExt cx="3438912" cy="338554"/>
            </a:xfrm>
          </p:grpSpPr>
          <p:sp>
            <p:nvSpPr>
              <p:cNvPr id="116" name="TextBox 43">
                <a:extLst>
                  <a:ext uri="{FF2B5EF4-FFF2-40B4-BE49-F238E27FC236}">
                    <a16:creationId xmlns:a16="http://schemas.microsoft.com/office/drawing/2014/main" id="{3EF27C5A-1377-AFF9-E90D-3A84D643D020}"/>
                  </a:ext>
                </a:extLst>
              </p:cNvPr>
              <p:cNvSpPr txBox="1"/>
              <p:nvPr/>
            </p:nvSpPr>
            <p:spPr>
              <a:xfrm>
                <a:off x="4098679" y="4340365"/>
                <a:ext cx="575701" cy="306238"/>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05</a:t>
                </a:r>
              </a:p>
            </p:txBody>
          </p:sp>
          <p:sp>
            <p:nvSpPr>
              <p:cNvPr id="134" name="テキスト ボックス 133">
                <a:extLst>
                  <a:ext uri="{FF2B5EF4-FFF2-40B4-BE49-F238E27FC236}">
                    <a16:creationId xmlns:a16="http://schemas.microsoft.com/office/drawing/2014/main" id="{A8E8EC26-6213-3FC3-B6A6-97BF24B9452C}"/>
                  </a:ext>
                </a:extLst>
              </p:cNvPr>
              <p:cNvSpPr txBox="1"/>
              <p:nvPr/>
            </p:nvSpPr>
            <p:spPr>
              <a:xfrm>
                <a:off x="4391234" y="4334713"/>
                <a:ext cx="3146357"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見学地の感想・わかったこと</a:t>
                </a:r>
                <a:endParaRPr kumimoji="1" lang="ja-JP" altLang="en-US" sz="1600" dirty="0"/>
              </a:p>
            </p:txBody>
          </p:sp>
        </p:grpSp>
        <p:sp>
          <p:nvSpPr>
            <p:cNvPr id="177" name="テキスト ボックス 176">
              <a:extLst>
                <a:ext uri="{FF2B5EF4-FFF2-40B4-BE49-F238E27FC236}">
                  <a16:creationId xmlns:a16="http://schemas.microsoft.com/office/drawing/2014/main" id="{42565005-7C44-1594-C22A-C21392DE3BD6}"/>
                </a:ext>
              </a:extLst>
            </p:cNvPr>
            <p:cNvSpPr txBox="1"/>
            <p:nvPr/>
          </p:nvSpPr>
          <p:spPr>
            <a:xfrm>
              <a:off x="7773418" y="4475305"/>
              <a:ext cx="3444949"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★現地でわかったことや気づいたことを書きましょう</a:t>
              </a:r>
              <a:endParaRPr lang="ja-JP" altLang="en-US" sz="800" dirty="0"/>
            </a:p>
          </p:txBody>
        </p:sp>
      </p:grpSp>
      <p:grpSp>
        <p:nvGrpSpPr>
          <p:cNvPr id="9" name="グループ化 8">
            <a:extLst>
              <a:ext uri="{FF2B5EF4-FFF2-40B4-BE49-F238E27FC236}">
                <a16:creationId xmlns:a16="http://schemas.microsoft.com/office/drawing/2014/main" id="{8C0BADC3-224B-183E-AD1E-55763FBA7617}"/>
              </a:ext>
            </a:extLst>
          </p:cNvPr>
          <p:cNvGrpSpPr/>
          <p:nvPr/>
        </p:nvGrpSpPr>
        <p:grpSpPr>
          <a:xfrm>
            <a:off x="4018534" y="8210961"/>
            <a:ext cx="3186336" cy="407034"/>
            <a:chOff x="4018534" y="8210961"/>
            <a:chExt cx="3186336" cy="407034"/>
          </a:xfrm>
        </p:grpSpPr>
        <p:grpSp>
          <p:nvGrpSpPr>
            <p:cNvPr id="120" name="Group 27">
              <a:extLst>
                <a:ext uri="{FF2B5EF4-FFF2-40B4-BE49-F238E27FC236}">
                  <a16:creationId xmlns:a16="http://schemas.microsoft.com/office/drawing/2014/main" id="{ADDF9894-238E-2BD2-25C6-4C5FDA33DBD6}"/>
                </a:ext>
              </a:extLst>
            </p:cNvPr>
            <p:cNvGrpSpPr/>
            <p:nvPr/>
          </p:nvGrpSpPr>
          <p:grpSpPr>
            <a:xfrm>
              <a:off x="4018534" y="8210961"/>
              <a:ext cx="1433735" cy="400673"/>
              <a:chOff x="0" y="0"/>
              <a:chExt cx="2095879" cy="229021"/>
            </a:xfrm>
          </p:grpSpPr>
          <p:sp>
            <p:nvSpPr>
              <p:cNvPr id="121" name="Freeform 28">
                <a:extLst>
                  <a:ext uri="{FF2B5EF4-FFF2-40B4-BE49-F238E27FC236}">
                    <a16:creationId xmlns:a16="http://schemas.microsoft.com/office/drawing/2014/main" id="{F7AD8DE4-51F2-F2BB-8C41-EB40911A7D20}"/>
                  </a:ext>
                </a:extLst>
              </p:cNvPr>
              <p:cNvSpPr/>
              <p:nvPr/>
            </p:nvSpPr>
            <p:spPr>
              <a:xfrm>
                <a:off x="0" y="0"/>
                <a:ext cx="2095879" cy="229021"/>
              </a:xfrm>
              <a:custGeom>
                <a:avLst/>
                <a:gdLst/>
                <a:ahLst/>
                <a:cxnLst/>
                <a:rect l="l" t="t" r="r" b="b"/>
                <a:pathLst>
                  <a:path w="2095879" h="229021">
                    <a:moveTo>
                      <a:pt x="0" y="0"/>
                    </a:moveTo>
                    <a:lnTo>
                      <a:pt x="2095879" y="0"/>
                    </a:lnTo>
                    <a:lnTo>
                      <a:pt x="2095879" y="229021"/>
                    </a:lnTo>
                    <a:lnTo>
                      <a:pt x="0" y="229021"/>
                    </a:lnTo>
                    <a:close/>
                  </a:path>
                </a:pathLst>
              </a:custGeom>
              <a:solidFill>
                <a:srgbClr val="FFEDA1"/>
              </a:solidFill>
              <a:ln w="9525" cap="sq">
                <a:solidFill>
                  <a:srgbClr val="000000"/>
                </a:solidFill>
                <a:prstDash val="solid"/>
                <a:miter/>
              </a:ln>
            </p:spPr>
          </p:sp>
          <p:sp>
            <p:nvSpPr>
              <p:cNvPr id="122" name="TextBox 29">
                <a:extLst>
                  <a:ext uri="{FF2B5EF4-FFF2-40B4-BE49-F238E27FC236}">
                    <a16:creationId xmlns:a16="http://schemas.microsoft.com/office/drawing/2014/main" id="{3BBFF3CB-0B82-26E1-C314-A0E0E2C8C990}"/>
                  </a:ext>
                </a:extLst>
              </p:cNvPr>
              <p:cNvSpPr txBox="1"/>
              <p:nvPr/>
            </p:nvSpPr>
            <p:spPr>
              <a:xfrm>
                <a:off x="0" y="-38100"/>
                <a:ext cx="2095879" cy="26712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23" name="TextBox 45">
              <a:extLst>
                <a:ext uri="{FF2B5EF4-FFF2-40B4-BE49-F238E27FC236}">
                  <a16:creationId xmlns:a16="http://schemas.microsoft.com/office/drawing/2014/main" id="{462B7CF4-FFBC-EBE5-BA7F-A08EDCCE63B2}"/>
                </a:ext>
              </a:extLst>
            </p:cNvPr>
            <p:cNvSpPr txBox="1"/>
            <p:nvPr/>
          </p:nvSpPr>
          <p:spPr>
            <a:xfrm>
              <a:off x="4032988" y="8225382"/>
              <a:ext cx="575701" cy="305725"/>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06</a:t>
              </a:r>
            </a:p>
          </p:txBody>
        </p:sp>
        <p:sp>
          <p:nvSpPr>
            <p:cNvPr id="133" name="テキスト ボックス 132">
              <a:extLst>
                <a:ext uri="{FF2B5EF4-FFF2-40B4-BE49-F238E27FC236}">
                  <a16:creationId xmlns:a16="http://schemas.microsoft.com/office/drawing/2014/main" id="{7A94292E-4D89-D511-92F7-0C9E1BBA857E}"/>
                </a:ext>
              </a:extLst>
            </p:cNvPr>
            <p:cNvSpPr txBox="1"/>
            <p:nvPr/>
          </p:nvSpPr>
          <p:spPr>
            <a:xfrm>
              <a:off x="4370458" y="8244007"/>
              <a:ext cx="1234211"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整理</a:t>
              </a:r>
              <a:endParaRPr kumimoji="1" lang="ja-JP" altLang="en-US" sz="1600" dirty="0"/>
            </a:p>
          </p:txBody>
        </p:sp>
        <p:sp>
          <p:nvSpPr>
            <p:cNvPr id="178" name="テキスト ボックス 177">
              <a:extLst>
                <a:ext uri="{FF2B5EF4-FFF2-40B4-BE49-F238E27FC236}">
                  <a16:creationId xmlns:a16="http://schemas.microsoft.com/office/drawing/2014/main" id="{28FA44A7-5BB6-3771-0BA7-B5A63154252D}"/>
                </a:ext>
              </a:extLst>
            </p:cNvPr>
            <p:cNvSpPr txBox="1"/>
            <p:nvPr/>
          </p:nvSpPr>
          <p:spPr>
            <a:xfrm>
              <a:off x="5452270" y="8402551"/>
              <a:ext cx="1752600"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★ポイントを整理しましょう</a:t>
              </a:r>
              <a:endParaRPr lang="ja-JP" altLang="en-US" sz="800" dirty="0"/>
            </a:p>
          </p:txBody>
        </p:sp>
      </p:grpSp>
      <p:grpSp>
        <p:nvGrpSpPr>
          <p:cNvPr id="10" name="グループ化 9">
            <a:extLst>
              <a:ext uri="{FF2B5EF4-FFF2-40B4-BE49-F238E27FC236}">
                <a16:creationId xmlns:a16="http://schemas.microsoft.com/office/drawing/2014/main" id="{7C8247CF-F024-8D46-D14F-A3459DAC3E64}"/>
              </a:ext>
            </a:extLst>
          </p:cNvPr>
          <p:cNvGrpSpPr/>
          <p:nvPr/>
        </p:nvGrpSpPr>
        <p:grpSpPr>
          <a:xfrm>
            <a:off x="7524660" y="8227770"/>
            <a:ext cx="6439644" cy="401718"/>
            <a:chOff x="7524660" y="8227770"/>
            <a:chExt cx="6439644" cy="401718"/>
          </a:xfrm>
        </p:grpSpPr>
        <p:grpSp>
          <p:nvGrpSpPr>
            <p:cNvPr id="159" name="Group 27">
              <a:extLst>
                <a:ext uri="{FF2B5EF4-FFF2-40B4-BE49-F238E27FC236}">
                  <a16:creationId xmlns:a16="http://schemas.microsoft.com/office/drawing/2014/main" id="{904EDE80-2608-2AF9-A283-219564BF8F4C}"/>
                </a:ext>
              </a:extLst>
            </p:cNvPr>
            <p:cNvGrpSpPr/>
            <p:nvPr/>
          </p:nvGrpSpPr>
          <p:grpSpPr>
            <a:xfrm>
              <a:off x="7524660" y="8227770"/>
              <a:ext cx="1671525" cy="400673"/>
              <a:chOff x="0" y="0"/>
              <a:chExt cx="2095879" cy="229021"/>
            </a:xfrm>
          </p:grpSpPr>
          <p:sp>
            <p:nvSpPr>
              <p:cNvPr id="160" name="Freeform 28">
                <a:extLst>
                  <a:ext uri="{FF2B5EF4-FFF2-40B4-BE49-F238E27FC236}">
                    <a16:creationId xmlns:a16="http://schemas.microsoft.com/office/drawing/2014/main" id="{A0AC2BFC-BEE4-86C4-B1D0-26B7060BB3A4}"/>
                  </a:ext>
                </a:extLst>
              </p:cNvPr>
              <p:cNvSpPr/>
              <p:nvPr/>
            </p:nvSpPr>
            <p:spPr>
              <a:xfrm>
                <a:off x="0" y="0"/>
                <a:ext cx="2095879" cy="229021"/>
              </a:xfrm>
              <a:custGeom>
                <a:avLst/>
                <a:gdLst/>
                <a:ahLst/>
                <a:cxnLst/>
                <a:rect l="l" t="t" r="r" b="b"/>
                <a:pathLst>
                  <a:path w="2095879" h="229021">
                    <a:moveTo>
                      <a:pt x="0" y="0"/>
                    </a:moveTo>
                    <a:lnTo>
                      <a:pt x="2095879" y="0"/>
                    </a:lnTo>
                    <a:lnTo>
                      <a:pt x="2095879" y="229021"/>
                    </a:lnTo>
                    <a:lnTo>
                      <a:pt x="0" y="229021"/>
                    </a:lnTo>
                    <a:close/>
                  </a:path>
                </a:pathLst>
              </a:custGeom>
              <a:solidFill>
                <a:srgbClr val="FFEDA1"/>
              </a:solidFill>
              <a:ln w="9525" cap="sq">
                <a:solidFill>
                  <a:srgbClr val="000000"/>
                </a:solidFill>
                <a:prstDash val="solid"/>
                <a:miter/>
              </a:ln>
            </p:spPr>
          </p:sp>
          <p:sp>
            <p:nvSpPr>
              <p:cNvPr id="161" name="TextBox 29">
                <a:extLst>
                  <a:ext uri="{FF2B5EF4-FFF2-40B4-BE49-F238E27FC236}">
                    <a16:creationId xmlns:a16="http://schemas.microsoft.com/office/drawing/2014/main" id="{021ADC97-7126-5099-7C38-92499E933247}"/>
                  </a:ext>
                </a:extLst>
              </p:cNvPr>
              <p:cNvSpPr txBox="1"/>
              <p:nvPr/>
            </p:nvSpPr>
            <p:spPr>
              <a:xfrm>
                <a:off x="0" y="-38100"/>
                <a:ext cx="2095879" cy="26712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62" name="TextBox 45">
              <a:extLst>
                <a:ext uri="{FF2B5EF4-FFF2-40B4-BE49-F238E27FC236}">
                  <a16:creationId xmlns:a16="http://schemas.microsoft.com/office/drawing/2014/main" id="{F3FDAA0F-6573-A657-50A4-27BC343D2DB1}"/>
                </a:ext>
              </a:extLst>
            </p:cNvPr>
            <p:cNvSpPr txBox="1"/>
            <p:nvPr/>
          </p:nvSpPr>
          <p:spPr>
            <a:xfrm>
              <a:off x="7539114" y="8242191"/>
              <a:ext cx="575701" cy="305725"/>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07</a:t>
              </a:r>
            </a:p>
          </p:txBody>
        </p:sp>
        <p:sp>
          <p:nvSpPr>
            <p:cNvPr id="163" name="テキスト ボックス 162">
              <a:extLst>
                <a:ext uri="{FF2B5EF4-FFF2-40B4-BE49-F238E27FC236}">
                  <a16:creationId xmlns:a16="http://schemas.microsoft.com/office/drawing/2014/main" id="{267E119B-F676-4182-CDDE-483B78E21DAC}"/>
                </a:ext>
              </a:extLst>
            </p:cNvPr>
            <p:cNvSpPr txBox="1"/>
            <p:nvPr/>
          </p:nvSpPr>
          <p:spPr>
            <a:xfrm>
              <a:off x="7876584" y="8260816"/>
              <a:ext cx="123328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まとめ</a:t>
              </a:r>
              <a:endParaRPr kumimoji="1" lang="ja-JP" altLang="en-US" sz="1600" dirty="0"/>
            </a:p>
          </p:txBody>
        </p:sp>
        <p:sp>
          <p:nvSpPr>
            <p:cNvPr id="179" name="テキスト ボックス 178">
              <a:extLst>
                <a:ext uri="{FF2B5EF4-FFF2-40B4-BE49-F238E27FC236}">
                  <a16:creationId xmlns:a16="http://schemas.microsoft.com/office/drawing/2014/main" id="{55640E04-1A8F-8AB1-F429-FE5240D48F4C}"/>
                </a:ext>
              </a:extLst>
            </p:cNvPr>
            <p:cNvSpPr txBox="1"/>
            <p:nvPr/>
          </p:nvSpPr>
          <p:spPr>
            <a:xfrm>
              <a:off x="9181677" y="8414044"/>
              <a:ext cx="4782627"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★「学習のポイント」を参考に、見学のテーマや目標をまとめましょう</a:t>
              </a:r>
              <a:endParaRPr lang="ja-JP" altLang="en-US" sz="800" dirty="0"/>
            </a:p>
          </p:txBody>
        </p:sp>
      </p:grpSp>
      <p:grpSp>
        <p:nvGrpSpPr>
          <p:cNvPr id="6" name="グループ化 5">
            <a:extLst>
              <a:ext uri="{FF2B5EF4-FFF2-40B4-BE49-F238E27FC236}">
                <a16:creationId xmlns:a16="http://schemas.microsoft.com/office/drawing/2014/main" id="{D4FA38F1-98B6-FB1A-914A-A3F3E286BD70}"/>
              </a:ext>
            </a:extLst>
          </p:cNvPr>
          <p:cNvGrpSpPr/>
          <p:nvPr/>
        </p:nvGrpSpPr>
        <p:grpSpPr>
          <a:xfrm>
            <a:off x="4045920" y="2240876"/>
            <a:ext cx="3289126" cy="390307"/>
            <a:chOff x="4045920" y="2240876"/>
            <a:chExt cx="3289126" cy="390307"/>
          </a:xfrm>
        </p:grpSpPr>
        <p:grpSp>
          <p:nvGrpSpPr>
            <p:cNvPr id="100" name="Group 18">
              <a:extLst>
                <a:ext uri="{FF2B5EF4-FFF2-40B4-BE49-F238E27FC236}">
                  <a16:creationId xmlns:a16="http://schemas.microsoft.com/office/drawing/2014/main" id="{E4708C5C-4E45-C6CC-7A8E-BD650C72CDB3}"/>
                </a:ext>
              </a:extLst>
            </p:cNvPr>
            <p:cNvGrpSpPr/>
            <p:nvPr/>
          </p:nvGrpSpPr>
          <p:grpSpPr>
            <a:xfrm>
              <a:off x="4045920" y="2240876"/>
              <a:ext cx="2111456" cy="382230"/>
              <a:chOff x="0" y="0"/>
              <a:chExt cx="1920169" cy="220811"/>
            </a:xfrm>
          </p:grpSpPr>
          <p:sp>
            <p:nvSpPr>
              <p:cNvPr id="101" name="Freeform 19">
                <a:extLst>
                  <a:ext uri="{FF2B5EF4-FFF2-40B4-BE49-F238E27FC236}">
                    <a16:creationId xmlns:a16="http://schemas.microsoft.com/office/drawing/2014/main" id="{150D4D2D-B619-B4D0-A040-C91BDFBCF4DA}"/>
                  </a:ext>
                </a:extLst>
              </p:cNvPr>
              <p:cNvSpPr/>
              <p:nvPr/>
            </p:nvSpPr>
            <p:spPr>
              <a:xfrm>
                <a:off x="0" y="0"/>
                <a:ext cx="1920169" cy="220811"/>
              </a:xfrm>
              <a:custGeom>
                <a:avLst/>
                <a:gdLst/>
                <a:ahLst/>
                <a:cxnLst/>
                <a:rect l="l" t="t" r="r" b="b"/>
                <a:pathLst>
                  <a:path w="1920169" h="220811">
                    <a:moveTo>
                      <a:pt x="0" y="0"/>
                    </a:moveTo>
                    <a:lnTo>
                      <a:pt x="1920169" y="0"/>
                    </a:lnTo>
                    <a:lnTo>
                      <a:pt x="1920169" y="220811"/>
                    </a:lnTo>
                    <a:lnTo>
                      <a:pt x="0" y="220811"/>
                    </a:lnTo>
                    <a:close/>
                  </a:path>
                </a:pathLst>
              </a:custGeom>
              <a:solidFill>
                <a:srgbClr val="B4D7FF"/>
              </a:solidFill>
              <a:ln w="9525" cap="sq">
                <a:solidFill>
                  <a:srgbClr val="000000"/>
                </a:solidFill>
                <a:prstDash val="solid"/>
                <a:miter/>
              </a:ln>
            </p:spPr>
          </p:sp>
          <p:sp>
            <p:nvSpPr>
              <p:cNvPr id="102" name="TextBox 20">
                <a:extLst>
                  <a:ext uri="{FF2B5EF4-FFF2-40B4-BE49-F238E27FC236}">
                    <a16:creationId xmlns:a16="http://schemas.microsoft.com/office/drawing/2014/main" id="{3A16FB5B-F4A3-1052-B5D9-E55FBBBA9EE5}"/>
                  </a:ext>
                </a:extLst>
              </p:cNvPr>
              <p:cNvSpPr txBox="1"/>
              <p:nvPr/>
            </p:nvSpPr>
            <p:spPr>
              <a:xfrm>
                <a:off x="0" y="-38100"/>
                <a:ext cx="1920169" cy="25891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03" name="TextBox 42">
              <a:extLst>
                <a:ext uri="{FF2B5EF4-FFF2-40B4-BE49-F238E27FC236}">
                  <a16:creationId xmlns:a16="http://schemas.microsoft.com/office/drawing/2014/main" id="{9C0B2AF5-2576-3601-F0F8-A8725F06BCDD}"/>
                </a:ext>
              </a:extLst>
            </p:cNvPr>
            <p:cNvSpPr txBox="1"/>
            <p:nvPr/>
          </p:nvSpPr>
          <p:spPr>
            <a:xfrm>
              <a:off x="4126305" y="2269451"/>
              <a:ext cx="575701" cy="306238"/>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03</a:t>
              </a:r>
            </a:p>
          </p:txBody>
        </p:sp>
        <p:sp>
          <p:nvSpPr>
            <p:cNvPr id="124" name="テキスト ボックス 123">
              <a:extLst>
                <a:ext uri="{FF2B5EF4-FFF2-40B4-BE49-F238E27FC236}">
                  <a16:creationId xmlns:a16="http://schemas.microsoft.com/office/drawing/2014/main" id="{C8EC1C21-EDAC-B315-F1E7-C72408906C07}"/>
                </a:ext>
              </a:extLst>
            </p:cNvPr>
            <p:cNvSpPr txBox="1"/>
            <p:nvPr/>
          </p:nvSpPr>
          <p:spPr>
            <a:xfrm>
              <a:off x="4402231" y="2277399"/>
              <a:ext cx="293281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見学地の概要</a:t>
              </a:r>
              <a:endParaRPr kumimoji="1" lang="ja-JP" altLang="en-US" sz="1600" dirty="0"/>
            </a:p>
          </p:txBody>
        </p:sp>
        <p:sp>
          <p:nvSpPr>
            <p:cNvPr id="180" name="テキスト ボックス 179">
              <a:extLst>
                <a:ext uri="{FF2B5EF4-FFF2-40B4-BE49-F238E27FC236}">
                  <a16:creationId xmlns:a16="http://schemas.microsoft.com/office/drawing/2014/main" id="{0B284C4F-FD0E-5D39-F9A4-BED02A5FA29D}"/>
                </a:ext>
              </a:extLst>
            </p:cNvPr>
            <p:cNvSpPr txBox="1"/>
            <p:nvPr/>
          </p:nvSpPr>
          <p:spPr>
            <a:xfrm>
              <a:off x="6108678" y="2415739"/>
              <a:ext cx="1226368"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★特徴や場所など</a:t>
              </a:r>
              <a:endParaRPr lang="ja-JP" altLang="en-US" sz="800" dirty="0"/>
            </a:p>
          </p:txBody>
        </p:sp>
      </p:grpSp>
      <p:grpSp>
        <p:nvGrpSpPr>
          <p:cNvPr id="5" name="グループ化 4">
            <a:extLst>
              <a:ext uri="{FF2B5EF4-FFF2-40B4-BE49-F238E27FC236}">
                <a16:creationId xmlns:a16="http://schemas.microsoft.com/office/drawing/2014/main" id="{FA880AA9-9167-1BFB-4C56-3D53A02A400B}"/>
              </a:ext>
            </a:extLst>
          </p:cNvPr>
          <p:cNvGrpSpPr/>
          <p:nvPr/>
        </p:nvGrpSpPr>
        <p:grpSpPr>
          <a:xfrm>
            <a:off x="8438936" y="1074466"/>
            <a:ext cx="5695136" cy="338554"/>
            <a:chOff x="8438936" y="1074466"/>
            <a:chExt cx="5695136" cy="338554"/>
          </a:xfrm>
        </p:grpSpPr>
        <p:sp>
          <p:nvSpPr>
            <p:cNvPr id="154" name="TextBox 41">
              <a:extLst>
                <a:ext uri="{FF2B5EF4-FFF2-40B4-BE49-F238E27FC236}">
                  <a16:creationId xmlns:a16="http://schemas.microsoft.com/office/drawing/2014/main" id="{D627900D-0457-785F-AEC1-6716988E8EC3}"/>
                </a:ext>
              </a:extLst>
            </p:cNvPr>
            <p:cNvSpPr txBox="1"/>
            <p:nvPr/>
          </p:nvSpPr>
          <p:spPr>
            <a:xfrm>
              <a:off x="8438936" y="1085192"/>
              <a:ext cx="507381" cy="305725"/>
            </a:xfrm>
            <a:prstGeom prst="rect">
              <a:avLst/>
            </a:prstGeom>
          </p:spPr>
          <p:txBody>
            <a:bodyPr wrap="square" lIns="0" tIns="0" rIns="0" bIns="0" rtlCol="0" anchor="ctr">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02</a:t>
              </a:r>
            </a:p>
          </p:txBody>
        </p:sp>
        <p:sp>
          <p:nvSpPr>
            <p:cNvPr id="155" name="テキスト ボックス 154">
              <a:extLst>
                <a:ext uri="{FF2B5EF4-FFF2-40B4-BE49-F238E27FC236}">
                  <a16:creationId xmlns:a16="http://schemas.microsoft.com/office/drawing/2014/main" id="{D0D79D5A-1012-E44B-EA5B-913F3430F0E3}"/>
                </a:ext>
              </a:extLst>
            </p:cNvPr>
            <p:cNvSpPr txBox="1"/>
            <p:nvPr/>
          </p:nvSpPr>
          <p:spPr>
            <a:xfrm>
              <a:off x="8791264" y="1074466"/>
              <a:ext cx="184617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見学テーマ・目標</a:t>
              </a:r>
              <a:endParaRPr kumimoji="1" lang="ja-JP" altLang="en-US" sz="1600" dirty="0"/>
            </a:p>
          </p:txBody>
        </p:sp>
        <p:sp>
          <p:nvSpPr>
            <p:cNvPr id="181" name="テキスト ボックス 180">
              <a:extLst>
                <a:ext uri="{FF2B5EF4-FFF2-40B4-BE49-F238E27FC236}">
                  <a16:creationId xmlns:a16="http://schemas.microsoft.com/office/drawing/2014/main" id="{4B21E9D0-94C8-4963-AA26-C14287985F62}"/>
                </a:ext>
              </a:extLst>
            </p:cNvPr>
            <p:cNvSpPr txBox="1"/>
            <p:nvPr/>
          </p:nvSpPr>
          <p:spPr>
            <a:xfrm>
              <a:off x="10689123" y="1188667"/>
              <a:ext cx="3444949"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★「学習のポイント」を参考に、テーマや目標を決めましょう</a:t>
              </a:r>
              <a:endParaRPr lang="ja-JP" altLang="en-US" sz="800" dirty="0"/>
            </a:p>
          </p:txBody>
        </p:sp>
      </p:grpSp>
      <p:grpSp>
        <p:nvGrpSpPr>
          <p:cNvPr id="19" name="グループ化 18">
            <a:extLst>
              <a:ext uri="{FF2B5EF4-FFF2-40B4-BE49-F238E27FC236}">
                <a16:creationId xmlns:a16="http://schemas.microsoft.com/office/drawing/2014/main" id="{F7965D84-9652-0E9C-2E47-1C85173F2A9D}"/>
              </a:ext>
            </a:extLst>
          </p:cNvPr>
          <p:cNvGrpSpPr/>
          <p:nvPr/>
        </p:nvGrpSpPr>
        <p:grpSpPr>
          <a:xfrm>
            <a:off x="0" y="0"/>
            <a:ext cx="10661709" cy="10693400"/>
            <a:chOff x="0" y="0"/>
            <a:chExt cx="10661709" cy="10693400"/>
          </a:xfrm>
        </p:grpSpPr>
        <p:sp>
          <p:nvSpPr>
            <p:cNvPr id="75" name="正方形/長方形 74">
              <a:extLst>
                <a:ext uri="{FF2B5EF4-FFF2-40B4-BE49-F238E27FC236}">
                  <a16:creationId xmlns:a16="http://schemas.microsoft.com/office/drawing/2014/main" id="{1F4F471B-FD99-293E-0041-1FB42792F2C0}"/>
                </a:ext>
              </a:extLst>
            </p:cNvPr>
            <p:cNvSpPr/>
            <p:nvPr/>
          </p:nvSpPr>
          <p:spPr>
            <a:xfrm>
              <a:off x="0" y="0"/>
              <a:ext cx="3108607" cy="106934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9A39A507-B159-8BAD-589C-AB231B4C4713}"/>
                </a:ext>
              </a:extLst>
            </p:cNvPr>
            <p:cNvSpPr txBox="1"/>
            <p:nvPr/>
          </p:nvSpPr>
          <p:spPr>
            <a:xfrm>
              <a:off x="96023" y="4116664"/>
              <a:ext cx="2917884" cy="2677656"/>
            </a:xfrm>
            <a:prstGeom prst="rect">
              <a:avLst/>
            </a:prstGeom>
            <a:noFill/>
          </p:spPr>
          <p:txBody>
            <a:bodyPr wrap="square">
              <a:spAutoFit/>
            </a:bodyPr>
            <a:lstStyle/>
            <a:p>
              <a:r>
                <a:rPr kumimoji="1" lang="ja-JP" altLang="en-US" sz="1400" dirty="0">
                  <a:latin typeface="BIZ UDPゴシック" panose="020B0400000000000000" pitchFamily="50" charset="-128"/>
                  <a:ea typeface="BIZ UDPゴシック" panose="020B0400000000000000" pitchFamily="50" charset="-128"/>
                </a:rPr>
                <a:t>​地球の未来に重要な「脱炭素」は、私たちの生活に必須なエネルギーと切り離せない課題です。</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神奈川県は、「かながわ脱炭素</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ビジョン</a:t>
              </a:r>
              <a:r>
                <a:rPr kumimoji="1" lang="en-US" altLang="ja-JP" sz="1400" dirty="0">
                  <a:latin typeface="BIZ UDPゴシック" panose="020B0400000000000000" pitchFamily="50" charset="-128"/>
                  <a:ea typeface="BIZ UDPゴシック" panose="020B0400000000000000" pitchFamily="50" charset="-128"/>
                </a:rPr>
                <a:t>2050</a:t>
              </a:r>
              <a:r>
                <a:rPr kumimoji="1" lang="ja-JP" altLang="en-US" sz="1400" dirty="0">
                  <a:latin typeface="BIZ UDPゴシック" panose="020B0400000000000000" pitchFamily="50" charset="-128"/>
                  <a:ea typeface="BIZ UDPゴシック" panose="020B0400000000000000" pitchFamily="50" charset="-128"/>
                </a:rPr>
                <a:t>」を掲げ、 </a:t>
              </a:r>
              <a:r>
                <a:rPr kumimoji="1" lang="en-US" altLang="ja-JP" sz="1400" dirty="0">
                  <a:latin typeface="BIZ UDPゴシック" panose="020B0400000000000000" pitchFamily="50" charset="-128"/>
                  <a:ea typeface="BIZ UDPゴシック" panose="020B0400000000000000" pitchFamily="50" charset="-128"/>
                </a:rPr>
                <a:t>2030</a:t>
              </a:r>
              <a:r>
                <a:rPr kumimoji="1" lang="ja-JP" altLang="en-US" sz="1400" dirty="0">
                  <a:latin typeface="BIZ UDPゴシック" panose="020B0400000000000000" pitchFamily="50" charset="-128"/>
                  <a:ea typeface="BIZ UDPゴシック" panose="020B0400000000000000" pitchFamily="50" charset="-128"/>
                </a:rPr>
                <a:t>年度までに県内の温室効果ガス排出量の</a:t>
              </a:r>
              <a:r>
                <a:rPr kumimoji="1" lang="en-US" altLang="ja-JP" sz="1400" dirty="0">
                  <a:latin typeface="BIZ UDPゴシック" panose="020B0400000000000000" pitchFamily="50" charset="-128"/>
                  <a:ea typeface="BIZ UDPゴシック" panose="020B0400000000000000" pitchFamily="50" charset="-128"/>
                </a:rPr>
                <a:t>50</a:t>
              </a:r>
              <a:r>
                <a:rPr kumimoji="1" lang="ja-JP" altLang="en-US" sz="1400" dirty="0">
                  <a:latin typeface="BIZ UDPゴシック" panose="020B0400000000000000" pitchFamily="50" charset="-128"/>
                  <a:ea typeface="BIZ UDPゴシック" panose="020B0400000000000000" pitchFamily="50" charset="-128"/>
                </a:rPr>
                <a:t>％削減</a:t>
              </a:r>
              <a:r>
                <a:rPr kumimoji="1" lang="en-US" altLang="ja-JP" sz="1400" dirty="0">
                  <a:latin typeface="BIZ UDPゴシック" panose="020B0400000000000000" pitchFamily="50" charset="-128"/>
                  <a:ea typeface="BIZ UDPゴシック" panose="020B0400000000000000" pitchFamily="50" charset="-128"/>
                </a:rPr>
                <a:t>(2013</a:t>
              </a:r>
              <a:r>
                <a:rPr kumimoji="1" lang="ja-JP" altLang="en-US" sz="1400" dirty="0">
                  <a:latin typeface="BIZ UDPゴシック" panose="020B0400000000000000" pitchFamily="50" charset="-128"/>
                  <a:ea typeface="BIZ UDPゴシック" panose="020B0400000000000000" pitchFamily="50" charset="-128"/>
                </a:rPr>
                <a:t>年度比</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を目指しています。企業や県民への省エネルギー対策の支援、県有施設への太陽光発電導入やメガソーラー事業などの施策を県主導で推進しています。</a:t>
              </a:r>
            </a:p>
          </p:txBody>
        </p:sp>
        <p:sp>
          <p:nvSpPr>
            <p:cNvPr id="83" name="正方形/長方形 82">
              <a:extLst>
                <a:ext uri="{FF2B5EF4-FFF2-40B4-BE49-F238E27FC236}">
                  <a16:creationId xmlns:a16="http://schemas.microsoft.com/office/drawing/2014/main" id="{C321817A-2813-9682-23FF-8801ABD6FCE1}"/>
                </a:ext>
              </a:extLst>
            </p:cNvPr>
            <p:cNvSpPr/>
            <p:nvPr/>
          </p:nvSpPr>
          <p:spPr>
            <a:xfrm>
              <a:off x="1223087" y="262594"/>
              <a:ext cx="9438622" cy="652781"/>
            </a:xfrm>
            <a:prstGeom prst="rect">
              <a:avLst/>
            </a:prstGeom>
            <a:solidFill>
              <a:srgbClr val="99CC00"/>
            </a:solidFill>
            <a:ln>
              <a:solidFill>
                <a:srgbClr val="99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BIZ UDPゴシック" panose="020B0400000000000000" pitchFamily="50" charset="-128"/>
                  <a:ea typeface="BIZ UDPゴシック" panose="020B0400000000000000" pitchFamily="50" charset="-128"/>
                </a:rPr>
                <a:t>かながわ 未来発見 </a:t>
              </a:r>
              <a:r>
                <a:rPr kumimoji="1" lang="en-US" altLang="ja-JP" sz="2800" b="1" dirty="0">
                  <a:latin typeface="BIZ UDPゴシック" panose="020B0400000000000000" pitchFamily="50" charset="-128"/>
                  <a:ea typeface="BIZ UDPゴシック" panose="020B0400000000000000" pitchFamily="50" charset="-128"/>
                </a:rPr>
                <a:t>× </a:t>
              </a:r>
              <a:r>
                <a:rPr kumimoji="1" lang="ja-JP" altLang="en-US" sz="2800" b="1" dirty="0">
                  <a:latin typeface="BIZ UDPゴシック" panose="020B0400000000000000" pitchFamily="50" charset="-128"/>
                  <a:ea typeface="BIZ UDPゴシック" panose="020B0400000000000000" pitchFamily="50" charset="-128"/>
                </a:rPr>
                <a:t>探究学習プログラム　ワークシート</a:t>
              </a:r>
              <a:endParaRPr kumimoji="1" lang="ja-JP" altLang="en-US" sz="3600" b="1" dirty="0">
                <a:latin typeface="BIZ UDPゴシック" panose="020B0400000000000000" pitchFamily="50" charset="-128"/>
                <a:ea typeface="BIZ UDPゴシック" panose="020B0400000000000000" pitchFamily="50" charset="-128"/>
              </a:endParaRPr>
            </a:p>
          </p:txBody>
        </p:sp>
        <p:pic>
          <p:nvPicPr>
            <p:cNvPr id="85" name="図 84">
              <a:extLst>
                <a:ext uri="{FF2B5EF4-FFF2-40B4-BE49-F238E27FC236}">
                  <a16:creationId xmlns:a16="http://schemas.microsoft.com/office/drawing/2014/main" id="{0B90D34B-2FBD-2626-95E7-2CE4C4B3A3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794" y="204966"/>
              <a:ext cx="839968" cy="819228"/>
            </a:xfrm>
            <a:prstGeom prst="rect">
              <a:avLst/>
            </a:prstGeom>
          </p:spPr>
        </p:pic>
        <p:sp>
          <p:nvSpPr>
            <p:cNvPr id="167" name="テキスト ボックス 166">
              <a:extLst>
                <a:ext uri="{FF2B5EF4-FFF2-40B4-BE49-F238E27FC236}">
                  <a16:creationId xmlns:a16="http://schemas.microsoft.com/office/drawing/2014/main" id="{92DFF70A-906A-FF05-D4E1-D01C8B7249E6}"/>
                </a:ext>
              </a:extLst>
            </p:cNvPr>
            <p:cNvSpPr txBox="1"/>
            <p:nvPr/>
          </p:nvSpPr>
          <p:spPr>
            <a:xfrm>
              <a:off x="96023" y="9618799"/>
              <a:ext cx="2917884" cy="954107"/>
            </a:xfrm>
            <a:prstGeom prst="rect">
              <a:avLst/>
            </a:prstGeom>
            <a:noFill/>
          </p:spPr>
          <p:txBody>
            <a:bodyPr wrap="square">
              <a:spAutoFit/>
            </a:bodyPr>
            <a:lstStyle/>
            <a:p>
              <a:r>
                <a:rPr kumimoji="1" lang="ja-JP" altLang="en-US" sz="1400" dirty="0" smtClean="0">
                  <a:latin typeface="BIZ UDPゴシック" panose="020B0400000000000000" pitchFamily="50" charset="-128"/>
                  <a:ea typeface="BIZ UDPゴシック" panose="020B0400000000000000" pitchFamily="50" charset="-128"/>
                </a:rPr>
                <a:t>神奈川県の</a:t>
              </a:r>
              <a:r>
                <a:rPr kumimoji="1" lang="ja-JP" altLang="en-US" sz="1400" dirty="0">
                  <a:latin typeface="BIZ UDPゴシック" panose="020B0400000000000000" pitchFamily="50" charset="-128"/>
                  <a:ea typeface="BIZ UDPゴシック" panose="020B0400000000000000" pitchFamily="50" charset="-128"/>
                </a:rPr>
                <a:t>脱炭素への</a:t>
              </a:r>
              <a:r>
                <a:rPr kumimoji="1" lang="ja-JP" altLang="en-US" sz="1400" dirty="0" smtClean="0">
                  <a:latin typeface="BIZ UDPゴシック" panose="020B0400000000000000" pitchFamily="50" charset="-128"/>
                  <a:ea typeface="BIZ UDPゴシック" panose="020B0400000000000000" pitchFamily="50" charset="-128"/>
                </a:rPr>
                <a:t>取組を</a:t>
              </a:r>
              <a:r>
                <a:rPr kumimoji="1" lang="ja-JP" altLang="en-US" sz="1400" dirty="0">
                  <a:latin typeface="BIZ UDPゴシック" panose="020B0400000000000000" pitchFamily="50" charset="-128"/>
                  <a:ea typeface="BIZ UDPゴシック" panose="020B0400000000000000" pitchFamily="50" charset="-128"/>
                </a:rPr>
                <a:t>通して、私たちの現在、そして未来の生活についてしっかり考えてみましょう。</a:t>
              </a:r>
            </a:p>
          </p:txBody>
        </p:sp>
        <p:cxnSp>
          <p:nvCxnSpPr>
            <p:cNvPr id="169" name="直線コネクタ 168">
              <a:extLst>
                <a:ext uri="{FF2B5EF4-FFF2-40B4-BE49-F238E27FC236}">
                  <a16:creationId xmlns:a16="http://schemas.microsoft.com/office/drawing/2014/main" id="{F3029813-E0D8-279B-7E58-15247AB82A7A}"/>
                </a:ext>
              </a:extLst>
            </p:cNvPr>
            <p:cNvCxnSpPr/>
            <p:nvPr/>
          </p:nvCxnSpPr>
          <p:spPr>
            <a:xfrm>
              <a:off x="96023" y="4009779"/>
              <a:ext cx="2841646" cy="0"/>
            </a:xfrm>
            <a:prstGeom prst="line">
              <a:avLst/>
            </a:prstGeom>
            <a:ln w="57150">
              <a:solidFill>
                <a:srgbClr val="99CC00"/>
              </a:solidFill>
            </a:ln>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49AE62D8-0674-8146-7738-99F0DFCB032B}"/>
                </a:ext>
              </a:extLst>
            </p:cNvPr>
            <p:cNvSpPr txBox="1"/>
            <p:nvPr/>
          </p:nvSpPr>
          <p:spPr>
            <a:xfrm>
              <a:off x="0" y="3563369"/>
              <a:ext cx="3108607" cy="400110"/>
            </a:xfrm>
            <a:prstGeom prst="rect">
              <a:avLst/>
            </a:prstGeom>
            <a:noFill/>
          </p:spPr>
          <p:txBody>
            <a:bodyPr wrap="square">
              <a:spAutoFit/>
            </a:bodyPr>
            <a:lstStyle/>
            <a:p>
              <a:pPr algn="ctr"/>
              <a:r>
                <a:rPr kumimoji="1" lang="ja-JP" altLang="en-US" sz="2000" b="1" dirty="0">
                  <a:latin typeface="BIZ UDPゴシック" panose="020B0400000000000000" pitchFamily="50" charset="-128"/>
                  <a:ea typeface="BIZ UDPゴシック" panose="020B0400000000000000" pitchFamily="50" charset="-128"/>
                </a:rPr>
                <a:t>脱炭素社会への道</a:t>
              </a:r>
            </a:p>
          </p:txBody>
        </p:sp>
        <p:pic>
          <p:nvPicPr>
            <p:cNvPr id="2" name="図 1">
              <a:extLst>
                <a:ext uri="{FF2B5EF4-FFF2-40B4-BE49-F238E27FC236}">
                  <a16:creationId xmlns:a16="http://schemas.microsoft.com/office/drawing/2014/main" id="{65BC6C53-BE6B-2952-5901-EA3DEFB93E45}"/>
                </a:ext>
              </a:extLst>
            </p:cNvPr>
            <p:cNvPicPr>
              <a:picLocks noChangeAspect="1"/>
            </p:cNvPicPr>
            <p:nvPr/>
          </p:nvPicPr>
          <p:blipFill>
            <a:blip r:embed="rId3"/>
            <a:stretch>
              <a:fillRect/>
            </a:stretch>
          </p:blipFill>
          <p:spPr>
            <a:xfrm>
              <a:off x="263134" y="1022035"/>
              <a:ext cx="2487384" cy="2432515"/>
            </a:xfrm>
            <a:prstGeom prst="rect">
              <a:avLst/>
            </a:prstGeom>
          </p:spPr>
        </p:pic>
        <p:pic>
          <p:nvPicPr>
            <p:cNvPr id="16" name="図 15">
              <a:extLst>
                <a:ext uri="{FF2B5EF4-FFF2-40B4-BE49-F238E27FC236}">
                  <a16:creationId xmlns:a16="http://schemas.microsoft.com/office/drawing/2014/main" id="{1706BF48-8A32-B0C8-C478-B3D23F4BC04E}"/>
                </a:ext>
              </a:extLst>
            </p:cNvPr>
            <p:cNvPicPr>
              <a:picLocks noChangeAspect="1"/>
            </p:cNvPicPr>
            <p:nvPr/>
          </p:nvPicPr>
          <p:blipFill>
            <a:blip r:embed="rId4"/>
            <a:stretch>
              <a:fillRect/>
            </a:stretch>
          </p:blipFill>
          <p:spPr>
            <a:xfrm>
              <a:off x="482188" y="6368198"/>
              <a:ext cx="2071693" cy="1966665"/>
            </a:xfrm>
            <a:prstGeom prst="rect">
              <a:avLst/>
            </a:prstGeom>
          </p:spPr>
        </p:pic>
        <p:pic>
          <p:nvPicPr>
            <p:cNvPr id="18" name="サステナブルな未来をかながわで見つけよう。">
              <a:extLst>
                <a:ext uri="{FF2B5EF4-FFF2-40B4-BE49-F238E27FC236}">
                  <a16:creationId xmlns:a16="http://schemas.microsoft.com/office/drawing/2014/main" id="{E9BC5337-9D97-CF14-CE14-B0364243DCDE}"/>
                </a:ext>
              </a:extLst>
            </p:cNvPr>
            <p:cNvPicPr>
              <a:picLocks noChangeAspect="1"/>
            </p:cNvPicPr>
            <p:nvPr/>
          </p:nvPicPr>
          <p:blipFill>
            <a:blip r:embed="rId5"/>
            <a:stretch>
              <a:fillRect/>
            </a:stretch>
          </p:blipFill>
          <p:spPr>
            <a:xfrm>
              <a:off x="506786" y="8161114"/>
              <a:ext cx="2122946" cy="1373671"/>
            </a:xfrm>
            <a:prstGeom prst="rect">
              <a:avLst/>
            </a:prstGeom>
          </p:spPr>
        </p:pic>
      </p:grpSp>
    </p:spTree>
    <p:extLst>
      <p:ext uri="{BB962C8B-B14F-4D97-AF65-F5344CB8AC3E}">
        <p14:creationId xmlns:p14="http://schemas.microsoft.com/office/powerpoint/2010/main" val="1714023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C349B-A3B5-1C85-C2D5-FA67BF5A7D42}"/>
            </a:ext>
          </a:extLst>
        </p:cNvPr>
        <p:cNvGrpSpPr/>
        <p:nvPr/>
      </p:nvGrpSpPr>
      <p:grpSpPr>
        <a:xfrm>
          <a:off x="0" y="0"/>
          <a:ext cx="0" cy="0"/>
          <a:chOff x="0" y="0"/>
          <a:chExt cx="0" cy="0"/>
        </a:xfrm>
      </p:grpSpPr>
      <p:sp>
        <p:nvSpPr>
          <p:cNvPr id="87" name="Freeform 10">
            <a:extLst>
              <a:ext uri="{FF2B5EF4-FFF2-40B4-BE49-F238E27FC236}">
                <a16:creationId xmlns:a16="http://schemas.microsoft.com/office/drawing/2014/main" id="{284CBC60-48BB-45FB-3229-97B7D87CA8BA}"/>
              </a:ext>
            </a:extLst>
          </p:cNvPr>
          <p:cNvSpPr/>
          <p:nvPr/>
        </p:nvSpPr>
        <p:spPr>
          <a:xfrm>
            <a:off x="3333379" y="1177969"/>
            <a:ext cx="4832273" cy="892131"/>
          </a:xfrm>
          <a:custGeom>
            <a:avLst/>
            <a:gdLst/>
            <a:ahLst/>
            <a:cxnLst/>
            <a:rect l="l" t="t" r="r" b="b"/>
            <a:pathLst>
              <a:path w="4238904" h="1032830">
                <a:moveTo>
                  <a:pt x="0" y="0"/>
                </a:moveTo>
                <a:lnTo>
                  <a:pt x="4238904" y="0"/>
                </a:lnTo>
                <a:lnTo>
                  <a:pt x="4238904" y="1032830"/>
                </a:lnTo>
                <a:lnTo>
                  <a:pt x="0" y="1032830"/>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88" name="TextBox 11">
            <a:extLst>
              <a:ext uri="{FF2B5EF4-FFF2-40B4-BE49-F238E27FC236}">
                <a16:creationId xmlns:a16="http://schemas.microsoft.com/office/drawing/2014/main" id="{ACDE5FA1-E598-1AF2-9C6D-2C781D71842C}"/>
              </a:ext>
            </a:extLst>
          </p:cNvPr>
          <p:cNvSpPr txBox="1"/>
          <p:nvPr/>
        </p:nvSpPr>
        <p:spPr>
          <a:xfrm>
            <a:off x="3333379" y="1161514"/>
            <a:ext cx="4832273" cy="908586"/>
          </a:xfrm>
          <a:prstGeom prst="rect">
            <a:avLst/>
          </a:prstGeom>
        </p:spPr>
        <p:txBody>
          <a:bodyPr lIns="35919" tIns="35919" rIns="35919" bIns="35919" rtlCol="0" anchor="ctr"/>
          <a:lstStyle/>
          <a:p>
            <a:pPr algn="ctr">
              <a:lnSpc>
                <a:spcPts val="1385"/>
              </a:lnSpc>
            </a:pPr>
            <a:endParaRPr>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798090B2-D2D2-9A92-948C-90F26092ACB5}"/>
              </a:ext>
            </a:extLst>
          </p:cNvPr>
          <p:cNvGrpSpPr/>
          <p:nvPr/>
        </p:nvGrpSpPr>
        <p:grpSpPr>
          <a:xfrm>
            <a:off x="3332760" y="986665"/>
            <a:ext cx="2686306" cy="468402"/>
            <a:chOff x="3332760" y="986665"/>
            <a:chExt cx="2686306" cy="468402"/>
          </a:xfrm>
        </p:grpSpPr>
        <p:grpSp>
          <p:nvGrpSpPr>
            <p:cNvPr id="89" name="Group 12">
              <a:extLst>
                <a:ext uri="{FF2B5EF4-FFF2-40B4-BE49-F238E27FC236}">
                  <a16:creationId xmlns:a16="http://schemas.microsoft.com/office/drawing/2014/main" id="{21E7CC21-5578-75E7-BE8C-D838A2CEDEBD}"/>
                </a:ext>
              </a:extLst>
            </p:cNvPr>
            <p:cNvGrpSpPr/>
            <p:nvPr/>
          </p:nvGrpSpPr>
          <p:grpSpPr>
            <a:xfrm>
              <a:off x="3332760" y="986665"/>
              <a:ext cx="2686306" cy="468402"/>
              <a:chOff x="0" y="-38100"/>
              <a:chExt cx="2050524" cy="267121"/>
            </a:xfrm>
          </p:grpSpPr>
          <p:sp>
            <p:nvSpPr>
              <p:cNvPr id="90" name="Freeform 13">
                <a:extLst>
                  <a:ext uri="{FF2B5EF4-FFF2-40B4-BE49-F238E27FC236}">
                    <a16:creationId xmlns:a16="http://schemas.microsoft.com/office/drawing/2014/main" id="{D0D4F6A5-B442-89E7-EECF-3D04234D844B}"/>
                  </a:ext>
                </a:extLst>
              </p:cNvPr>
              <p:cNvSpPr/>
              <p:nvPr/>
            </p:nvSpPr>
            <p:spPr>
              <a:xfrm>
                <a:off x="0" y="0"/>
                <a:ext cx="2050524" cy="229021"/>
              </a:xfrm>
              <a:custGeom>
                <a:avLst/>
                <a:gdLst/>
                <a:ahLst/>
                <a:cxnLst/>
                <a:rect l="l" t="t" r="r" b="b"/>
                <a:pathLst>
                  <a:path w="2050524" h="229021">
                    <a:moveTo>
                      <a:pt x="0" y="0"/>
                    </a:moveTo>
                    <a:lnTo>
                      <a:pt x="2050524" y="0"/>
                    </a:lnTo>
                    <a:lnTo>
                      <a:pt x="2050524" y="229021"/>
                    </a:lnTo>
                    <a:lnTo>
                      <a:pt x="0" y="229021"/>
                    </a:lnTo>
                    <a:close/>
                  </a:path>
                </a:pathLst>
              </a:custGeom>
              <a:solidFill>
                <a:srgbClr val="B6E2D3"/>
              </a:solidFill>
              <a:ln w="9525" cap="sq">
                <a:solidFill>
                  <a:srgbClr val="000000"/>
                </a:solidFill>
                <a:prstDash val="solid"/>
                <a:miter/>
              </a:ln>
            </p:spPr>
            <p:txBody>
              <a:bodyPr/>
              <a:lstStyle/>
              <a:p>
                <a:endParaRPr lang="ja-JP" altLang="en-US" dirty="0"/>
              </a:p>
            </p:txBody>
          </p:sp>
          <p:sp>
            <p:nvSpPr>
              <p:cNvPr id="91" name="TextBox 14">
                <a:extLst>
                  <a:ext uri="{FF2B5EF4-FFF2-40B4-BE49-F238E27FC236}">
                    <a16:creationId xmlns:a16="http://schemas.microsoft.com/office/drawing/2014/main" id="{62A21AAE-4A22-0CA2-A9FE-DEF4C0416199}"/>
                  </a:ext>
                </a:extLst>
              </p:cNvPr>
              <p:cNvSpPr txBox="1"/>
              <p:nvPr/>
            </p:nvSpPr>
            <p:spPr>
              <a:xfrm>
                <a:off x="0" y="-38100"/>
                <a:ext cx="2050524" cy="267121"/>
              </a:xfrm>
              <a:prstGeom prst="rect">
                <a:avLst/>
              </a:prstGeom>
            </p:spPr>
            <p:txBody>
              <a:bodyPr lIns="35919" tIns="35919" rIns="35919" bIns="35919" rtlCol="0" anchor="ctr"/>
              <a:lstStyle/>
              <a:p>
                <a:pPr>
                  <a:lnSpc>
                    <a:spcPts val="1820"/>
                  </a:lnSpc>
                </a:pPr>
                <a:endParaRPr lang="en-US" sz="1300" b="1" dirty="0">
                  <a:solidFill>
                    <a:srgbClr val="333333"/>
                  </a:solidFill>
                  <a:latin typeface="BIZ UDPゴシック" panose="020B0400000000000000" pitchFamily="50" charset="-128"/>
                  <a:ea typeface="BIZ UDPゴシック" panose="020B0400000000000000" pitchFamily="50" charset="-128"/>
                  <a:cs typeface="Open Sans"/>
                  <a:sym typeface="Open Sans"/>
                </a:endParaRPr>
              </a:p>
            </p:txBody>
          </p:sp>
        </p:grpSp>
        <p:sp>
          <p:nvSpPr>
            <p:cNvPr id="95" name="TextBox 41">
              <a:extLst>
                <a:ext uri="{FF2B5EF4-FFF2-40B4-BE49-F238E27FC236}">
                  <a16:creationId xmlns:a16="http://schemas.microsoft.com/office/drawing/2014/main" id="{F95E5576-57C9-EE7D-4441-2384CAADEEF2}"/>
                </a:ext>
              </a:extLst>
            </p:cNvPr>
            <p:cNvSpPr txBox="1"/>
            <p:nvPr/>
          </p:nvSpPr>
          <p:spPr>
            <a:xfrm>
              <a:off x="3432658" y="1085181"/>
              <a:ext cx="507381" cy="305725"/>
            </a:xfrm>
            <a:prstGeom prst="rect">
              <a:avLst/>
            </a:prstGeom>
          </p:spPr>
          <p:txBody>
            <a:bodyPr wrap="square" lIns="0" tIns="0" rIns="0" bIns="0" rtlCol="0" anchor="ctr">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01</a:t>
              </a:r>
            </a:p>
          </p:txBody>
        </p:sp>
        <p:sp>
          <p:nvSpPr>
            <p:cNvPr id="96" name="テキスト ボックス 95">
              <a:extLst>
                <a:ext uri="{FF2B5EF4-FFF2-40B4-BE49-F238E27FC236}">
                  <a16:creationId xmlns:a16="http://schemas.microsoft.com/office/drawing/2014/main" id="{EC317296-1E60-FE01-FD20-CFD0CA225422}"/>
                </a:ext>
              </a:extLst>
            </p:cNvPr>
            <p:cNvSpPr txBox="1"/>
            <p:nvPr/>
          </p:nvSpPr>
          <p:spPr>
            <a:xfrm>
              <a:off x="3790192" y="1092616"/>
              <a:ext cx="217892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見学する施設や場所</a:t>
              </a:r>
              <a:endParaRPr kumimoji="1" lang="ja-JP" altLang="en-US" sz="1600" dirty="0"/>
            </a:p>
          </p:txBody>
        </p:sp>
      </p:grpSp>
      <p:sp>
        <p:nvSpPr>
          <p:cNvPr id="98" name="Freeform 16">
            <a:extLst>
              <a:ext uri="{FF2B5EF4-FFF2-40B4-BE49-F238E27FC236}">
                <a16:creationId xmlns:a16="http://schemas.microsoft.com/office/drawing/2014/main" id="{30ABB000-73F4-72C8-273B-D9FB4BCF7D93}"/>
              </a:ext>
            </a:extLst>
          </p:cNvPr>
          <p:cNvSpPr/>
          <p:nvPr/>
        </p:nvSpPr>
        <p:spPr>
          <a:xfrm>
            <a:off x="4045919" y="2434101"/>
            <a:ext cx="3323869" cy="1565269"/>
          </a:xfrm>
          <a:custGeom>
            <a:avLst/>
            <a:gdLst/>
            <a:ahLst/>
            <a:cxnLst/>
            <a:rect l="l" t="t" r="r" b="b"/>
            <a:pathLst>
              <a:path w="2217984" h="2215244">
                <a:moveTo>
                  <a:pt x="0" y="0"/>
                </a:moveTo>
                <a:lnTo>
                  <a:pt x="2217984" y="0"/>
                </a:lnTo>
                <a:lnTo>
                  <a:pt x="2217984" y="2215244"/>
                </a:lnTo>
                <a:lnTo>
                  <a:pt x="0" y="2215244"/>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99" name="TextBox 17">
            <a:extLst>
              <a:ext uri="{FF2B5EF4-FFF2-40B4-BE49-F238E27FC236}">
                <a16:creationId xmlns:a16="http://schemas.microsoft.com/office/drawing/2014/main" id="{1EDF3369-376A-02E4-E119-5DB666D2059F}"/>
              </a:ext>
            </a:extLst>
          </p:cNvPr>
          <p:cNvSpPr txBox="1"/>
          <p:nvPr/>
        </p:nvSpPr>
        <p:spPr>
          <a:xfrm>
            <a:off x="4045919" y="2420640"/>
            <a:ext cx="3323869" cy="1578730"/>
          </a:xfrm>
          <a:prstGeom prst="rect">
            <a:avLst/>
          </a:prstGeom>
        </p:spPr>
        <p:txBody>
          <a:bodyPr lIns="35919" tIns="35919" rIns="35919" bIns="35919" rtlCol="0" anchor="ctr"/>
          <a:lstStyle/>
          <a:p>
            <a:pPr algn="ctr">
              <a:lnSpc>
                <a:spcPts val="1385"/>
              </a:lnSpc>
            </a:pPr>
            <a:endParaRPr/>
          </a:p>
        </p:txBody>
      </p:sp>
      <p:sp>
        <p:nvSpPr>
          <p:cNvPr id="114" name="Freeform 31">
            <a:extLst>
              <a:ext uri="{FF2B5EF4-FFF2-40B4-BE49-F238E27FC236}">
                <a16:creationId xmlns:a16="http://schemas.microsoft.com/office/drawing/2014/main" id="{76730CF0-D536-69BA-7637-DAAECA9FCB52}"/>
              </a:ext>
            </a:extLst>
          </p:cNvPr>
          <p:cNvSpPr/>
          <p:nvPr/>
        </p:nvSpPr>
        <p:spPr>
          <a:xfrm>
            <a:off x="4045919" y="4444896"/>
            <a:ext cx="9483550" cy="3525628"/>
          </a:xfrm>
          <a:custGeom>
            <a:avLst/>
            <a:gdLst/>
            <a:ahLst/>
            <a:cxnLst/>
            <a:rect l="l" t="t" r="r" b="b"/>
            <a:pathLst>
              <a:path w="2141578" h="2187007">
                <a:moveTo>
                  <a:pt x="0" y="0"/>
                </a:moveTo>
                <a:lnTo>
                  <a:pt x="2141578" y="0"/>
                </a:lnTo>
                <a:lnTo>
                  <a:pt x="2141578" y="2187007"/>
                </a:lnTo>
                <a:lnTo>
                  <a:pt x="0" y="2187007"/>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15" name="TextBox 32">
            <a:extLst>
              <a:ext uri="{FF2B5EF4-FFF2-40B4-BE49-F238E27FC236}">
                <a16:creationId xmlns:a16="http://schemas.microsoft.com/office/drawing/2014/main" id="{0F0E2F13-C3F0-49A3-3593-4879CABE700C}"/>
              </a:ext>
            </a:extLst>
          </p:cNvPr>
          <p:cNvSpPr txBox="1"/>
          <p:nvPr/>
        </p:nvSpPr>
        <p:spPr>
          <a:xfrm>
            <a:off x="4045919" y="4414186"/>
            <a:ext cx="9483550" cy="3556338"/>
          </a:xfrm>
          <a:prstGeom prst="rect">
            <a:avLst/>
          </a:prstGeom>
        </p:spPr>
        <p:txBody>
          <a:bodyPr lIns="35919" tIns="35919" rIns="35919" bIns="35919" rtlCol="0" anchor="ctr"/>
          <a:lstStyle/>
          <a:p>
            <a:pPr algn="ctr">
              <a:lnSpc>
                <a:spcPts val="1385"/>
              </a:lnSpc>
            </a:pPr>
            <a:endParaRPr/>
          </a:p>
        </p:txBody>
      </p:sp>
      <p:sp>
        <p:nvSpPr>
          <p:cNvPr id="118" name="Freeform 25">
            <a:extLst>
              <a:ext uri="{FF2B5EF4-FFF2-40B4-BE49-F238E27FC236}">
                <a16:creationId xmlns:a16="http://schemas.microsoft.com/office/drawing/2014/main" id="{62ACE4DF-C3E5-2BC7-A0E3-09D6138F0302}"/>
              </a:ext>
            </a:extLst>
          </p:cNvPr>
          <p:cNvSpPr/>
          <p:nvPr/>
        </p:nvSpPr>
        <p:spPr>
          <a:xfrm>
            <a:off x="4018535" y="8389047"/>
            <a:ext cx="3351254" cy="2037672"/>
          </a:xfrm>
          <a:custGeom>
            <a:avLst/>
            <a:gdLst/>
            <a:ahLst/>
            <a:cxnLst/>
            <a:rect l="l" t="t" r="r" b="b"/>
            <a:pathLst>
              <a:path w="2159723" h="1796622">
                <a:moveTo>
                  <a:pt x="0" y="0"/>
                </a:moveTo>
                <a:lnTo>
                  <a:pt x="2159723" y="0"/>
                </a:lnTo>
                <a:lnTo>
                  <a:pt x="2159723" y="1796622"/>
                </a:lnTo>
                <a:lnTo>
                  <a:pt x="0" y="1796622"/>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19" name="TextBox 26">
            <a:extLst>
              <a:ext uri="{FF2B5EF4-FFF2-40B4-BE49-F238E27FC236}">
                <a16:creationId xmlns:a16="http://schemas.microsoft.com/office/drawing/2014/main" id="{43E547AA-D9F2-94B2-D724-BEBC8CF93E5C}"/>
              </a:ext>
            </a:extLst>
          </p:cNvPr>
          <p:cNvSpPr txBox="1"/>
          <p:nvPr/>
        </p:nvSpPr>
        <p:spPr>
          <a:xfrm>
            <a:off x="4018535" y="8367441"/>
            <a:ext cx="3351254" cy="2059277"/>
          </a:xfrm>
          <a:prstGeom prst="rect">
            <a:avLst/>
          </a:prstGeom>
        </p:spPr>
        <p:txBody>
          <a:bodyPr lIns="35919" tIns="35919" rIns="35919" bIns="35919" rtlCol="0" anchor="ctr"/>
          <a:lstStyle/>
          <a:p>
            <a:pPr algn="ctr">
              <a:lnSpc>
                <a:spcPts val="1385"/>
              </a:lnSpc>
            </a:pPr>
            <a:endParaRPr/>
          </a:p>
        </p:txBody>
      </p:sp>
      <p:sp>
        <p:nvSpPr>
          <p:cNvPr id="126" name="Freeform 16">
            <a:extLst>
              <a:ext uri="{FF2B5EF4-FFF2-40B4-BE49-F238E27FC236}">
                <a16:creationId xmlns:a16="http://schemas.microsoft.com/office/drawing/2014/main" id="{300FB0F3-D95F-4D99-29CB-F5234EB489F8}"/>
              </a:ext>
            </a:extLst>
          </p:cNvPr>
          <p:cNvSpPr/>
          <p:nvPr/>
        </p:nvSpPr>
        <p:spPr>
          <a:xfrm>
            <a:off x="7502943" y="2404302"/>
            <a:ext cx="6026525" cy="1595068"/>
          </a:xfrm>
          <a:custGeom>
            <a:avLst/>
            <a:gdLst/>
            <a:ahLst/>
            <a:cxnLst/>
            <a:rect l="l" t="t" r="r" b="b"/>
            <a:pathLst>
              <a:path w="2217984" h="2215244">
                <a:moveTo>
                  <a:pt x="0" y="0"/>
                </a:moveTo>
                <a:lnTo>
                  <a:pt x="2217984" y="0"/>
                </a:lnTo>
                <a:lnTo>
                  <a:pt x="2217984" y="2215244"/>
                </a:lnTo>
                <a:lnTo>
                  <a:pt x="0" y="2215244"/>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27" name="TextBox 17">
            <a:extLst>
              <a:ext uri="{FF2B5EF4-FFF2-40B4-BE49-F238E27FC236}">
                <a16:creationId xmlns:a16="http://schemas.microsoft.com/office/drawing/2014/main" id="{32028ABC-09E0-70AB-2738-C80134390939}"/>
              </a:ext>
            </a:extLst>
          </p:cNvPr>
          <p:cNvSpPr txBox="1"/>
          <p:nvPr/>
        </p:nvSpPr>
        <p:spPr>
          <a:xfrm>
            <a:off x="7502943" y="2390585"/>
            <a:ext cx="6026525" cy="1608785"/>
          </a:xfrm>
          <a:prstGeom prst="rect">
            <a:avLst/>
          </a:prstGeom>
        </p:spPr>
        <p:txBody>
          <a:bodyPr lIns="35919" tIns="35919" rIns="35919" bIns="35919" rtlCol="0" anchor="ctr"/>
          <a:lstStyle/>
          <a:p>
            <a:pPr algn="ctr">
              <a:lnSpc>
                <a:spcPts val="1385"/>
              </a:lnSpc>
            </a:pPr>
            <a:endParaRPr/>
          </a:p>
        </p:txBody>
      </p:sp>
      <p:sp>
        <p:nvSpPr>
          <p:cNvPr id="135" name="四角形: 角を丸くする 134">
            <a:extLst>
              <a:ext uri="{FF2B5EF4-FFF2-40B4-BE49-F238E27FC236}">
                <a16:creationId xmlns:a16="http://schemas.microsoft.com/office/drawing/2014/main" id="{0B4470B0-3218-A7C9-9418-D180DD4B98F8}"/>
              </a:ext>
            </a:extLst>
          </p:cNvPr>
          <p:cNvSpPr/>
          <p:nvPr/>
        </p:nvSpPr>
        <p:spPr>
          <a:xfrm>
            <a:off x="3333379" y="2244352"/>
            <a:ext cx="579384" cy="1755017"/>
          </a:xfrm>
          <a:prstGeom prst="roundRect">
            <a:avLst>
              <a:gd name="adj" fmla="val 4392"/>
            </a:avLst>
          </a:prstGeom>
          <a:solidFill>
            <a:srgbClr val="B4D7FF"/>
          </a:solidFill>
          <a:ln>
            <a:solidFill>
              <a:srgbClr val="B4D7FF"/>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事前学習</a:t>
            </a:r>
          </a:p>
        </p:txBody>
      </p:sp>
      <p:sp>
        <p:nvSpPr>
          <p:cNvPr id="136" name="四角形: 角を丸くする 135">
            <a:extLst>
              <a:ext uri="{FF2B5EF4-FFF2-40B4-BE49-F238E27FC236}">
                <a16:creationId xmlns:a16="http://schemas.microsoft.com/office/drawing/2014/main" id="{5F8A0DBA-6521-3C82-27A4-FEB23112646A}"/>
              </a:ext>
            </a:extLst>
          </p:cNvPr>
          <p:cNvSpPr/>
          <p:nvPr/>
        </p:nvSpPr>
        <p:spPr>
          <a:xfrm>
            <a:off x="3338468" y="4278258"/>
            <a:ext cx="579384" cy="3692265"/>
          </a:xfrm>
          <a:prstGeom prst="roundRect">
            <a:avLst>
              <a:gd name="adj" fmla="val 4392"/>
            </a:avLst>
          </a:prstGeom>
          <a:solidFill>
            <a:srgbClr val="FDE9FF"/>
          </a:solidFill>
          <a:ln>
            <a:solidFill>
              <a:srgbClr val="FDE9FF"/>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現地学習</a:t>
            </a:r>
          </a:p>
        </p:txBody>
      </p:sp>
      <p:sp>
        <p:nvSpPr>
          <p:cNvPr id="137" name="四角形: 角を丸くする 136">
            <a:extLst>
              <a:ext uri="{FF2B5EF4-FFF2-40B4-BE49-F238E27FC236}">
                <a16:creationId xmlns:a16="http://schemas.microsoft.com/office/drawing/2014/main" id="{32915DAF-7557-12D0-6935-E1BAF459829E}"/>
              </a:ext>
            </a:extLst>
          </p:cNvPr>
          <p:cNvSpPr/>
          <p:nvPr/>
        </p:nvSpPr>
        <p:spPr>
          <a:xfrm>
            <a:off x="3333379" y="8239939"/>
            <a:ext cx="579384" cy="2186779"/>
          </a:xfrm>
          <a:prstGeom prst="roundRect">
            <a:avLst>
              <a:gd name="adj" fmla="val 4392"/>
            </a:avLst>
          </a:prstGeom>
          <a:solidFill>
            <a:srgbClr val="FFEDA1"/>
          </a:solidFill>
          <a:ln>
            <a:solidFill>
              <a:srgbClr val="FFEDA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事後学習</a:t>
            </a:r>
          </a:p>
        </p:txBody>
      </p:sp>
      <p:sp>
        <p:nvSpPr>
          <p:cNvPr id="139" name="矢印: 下 138">
            <a:extLst>
              <a:ext uri="{FF2B5EF4-FFF2-40B4-BE49-F238E27FC236}">
                <a16:creationId xmlns:a16="http://schemas.microsoft.com/office/drawing/2014/main" id="{FED8F76E-52F2-D7F3-D374-0E3A603AB791}"/>
              </a:ext>
            </a:extLst>
          </p:cNvPr>
          <p:cNvSpPr/>
          <p:nvPr/>
        </p:nvSpPr>
        <p:spPr>
          <a:xfrm>
            <a:off x="13697365" y="1993899"/>
            <a:ext cx="266939" cy="6373541"/>
          </a:xfrm>
          <a:prstGeom prst="downArrow">
            <a:avLst/>
          </a:prstGeom>
          <a:solidFill>
            <a:srgbClr val="99CC00"/>
          </a:solidFill>
          <a:ln>
            <a:solidFill>
              <a:srgbClr val="99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Freeform 10">
            <a:extLst>
              <a:ext uri="{FF2B5EF4-FFF2-40B4-BE49-F238E27FC236}">
                <a16:creationId xmlns:a16="http://schemas.microsoft.com/office/drawing/2014/main" id="{F0808FA8-F559-194D-2733-7460CC094900}"/>
              </a:ext>
            </a:extLst>
          </p:cNvPr>
          <p:cNvSpPr/>
          <p:nvPr/>
        </p:nvSpPr>
        <p:spPr>
          <a:xfrm>
            <a:off x="8302663" y="1177969"/>
            <a:ext cx="5661641" cy="892131"/>
          </a:xfrm>
          <a:custGeom>
            <a:avLst/>
            <a:gdLst/>
            <a:ahLst/>
            <a:cxnLst/>
            <a:rect l="l" t="t" r="r" b="b"/>
            <a:pathLst>
              <a:path w="4238904" h="1032830">
                <a:moveTo>
                  <a:pt x="0" y="0"/>
                </a:moveTo>
                <a:lnTo>
                  <a:pt x="4238904" y="0"/>
                </a:lnTo>
                <a:lnTo>
                  <a:pt x="4238904" y="1032830"/>
                </a:lnTo>
                <a:lnTo>
                  <a:pt x="0" y="1032830"/>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50" name="TextBox 11">
            <a:extLst>
              <a:ext uri="{FF2B5EF4-FFF2-40B4-BE49-F238E27FC236}">
                <a16:creationId xmlns:a16="http://schemas.microsoft.com/office/drawing/2014/main" id="{890B84AC-B1CB-5D1B-DE0C-F585BA6CA6E4}"/>
              </a:ext>
            </a:extLst>
          </p:cNvPr>
          <p:cNvSpPr txBox="1"/>
          <p:nvPr/>
        </p:nvSpPr>
        <p:spPr>
          <a:xfrm>
            <a:off x="8302663" y="1161514"/>
            <a:ext cx="5661641" cy="908586"/>
          </a:xfrm>
          <a:prstGeom prst="rect">
            <a:avLst/>
          </a:prstGeom>
        </p:spPr>
        <p:txBody>
          <a:bodyPr lIns="35919" tIns="35919" rIns="35919" bIns="35919" rtlCol="0" anchor="ctr"/>
          <a:lstStyle/>
          <a:p>
            <a:pPr algn="ctr">
              <a:lnSpc>
                <a:spcPts val="1385"/>
              </a:lnSpc>
            </a:pPr>
            <a:endParaRPr>
              <a:latin typeface="BIZ UDPゴシック" panose="020B0400000000000000" pitchFamily="50" charset="-128"/>
              <a:ea typeface="BIZ UDPゴシック" panose="020B0400000000000000" pitchFamily="50" charset="-128"/>
            </a:endParaRPr>
          </a:p>
        </p:txBody>
      </p:sp>
      <p:grpSp>
        <p:nvGrpSpPr>
          <p:cNvPr id="151" name="Group 12">
            <a:extLst>
              <a:ext uri="{FF2B5EF4-FFF2-40B4-BE49-F238E27FC236}">
                <a16:creationId xmlns:a16="http://schemas.microsoft.com/office/drawing/2014/main" id="{0BF090EE-C28F-AE93-8F2D-A5C0F91BB354}"/>
              </a:ext>
            </a:extLst>
          </p:cNvPr>
          <p:cNvGrpSpPr/>
          <p:nvPr/>
        </p:nvGrpSpPr>
        <p:grpSpPr>
          <a:xfrm>
            <a:off x="8302663" y="981327"/>
            <a:ext cx="2386460" cy="468402"/>
            <a:chOff x="0" y="-38100"/>
            <a:chExt cx="2050524" cy="267121"/>
          </a:xfrm>
        </p:grpSpPr>
        <p:sp>
          <p:nvSpPr>
            <p:cNvPr id="152" name="Freeform 13">
              <a:extLst>
                <a:ext uri="{FF2B5EF4-FFF2-40B4-BE49-F238E27FC236}">
                  <a16:creationId xmlns:a16="http://schemas.microsoft.com/office/drawing/2014/main" id="{5C2F7A5E-A058-B79F-B267-0A269896F709}"/>
                </a:ext>
              </a:extLst>
            </p:cNvPr>
            <p:cNvSpPr/>
            <p:nvPr/>
          </p:nvSpPr>
          <p:spPr>
            <a:xfrm>
              <a:off x="0" y="0"/>
              <a:ext cx="2050524" cy="229021"/>
            </a:xfrm>
            <a:custGeom>
              <a:avLst/>
              <a:gdLst/>
              <a:ahLst/>
              <a:cxnLst/>
              <a:rect l="l" t="t" r="r" b="b"/>
              <a:pathLst>
                <a:path w="2050524" h="229021">
                  <a:moveTo>
                    <a:pt x="0" y="0"/>
                  </a:moveTo>
                  <a:lnTo>
                    <a:pt x="2050524" y="0"/>
                  </a:lnTo>
                  <a:lnTo>
                    <a:pt x="2050524" y="229021"/>
                  </a:lnTo>
                  <a:lnTo>
                    <a:pt x="0" y="229021"/>
                  </a:lnTo>
                  <a:close/>
                </a:path>
              </a:pathLst>
            </a:custGeom>
            <a:solidFill>
              <a:srgbClr val="B6E2D3"/>
            </a:solidFill>
            <a:ln w="9525" cap="sq">
              <a:solidFill>
                <a:srgbClr val="000000"/>
              </a:solidFill>
              <a:prstDash val="solid"/>
              <a:miter/>
            </a:ln>
          </p:spPr>
          <p:txBody>
            <a:bodyPr/>
            <a:lstStyle/>
            <a:p>
              <a:endParaRPr lang="ja-JP" altLang="en-US" dirty="0"/>
            </a:p>
          </p:txBody>
        </p:sp>
        <p:sp>
          <p:nvSpPr>
            <p:cNvPr id="153" name="TextBox 14">
              <a:extLst>
                <a:ext uri="{FF2B5EF4-FFF2-40B4-BE49-F238E27FC236}">
                  <a16:creationId xmlns:a16="http://schemas.microsoft.com/office/drawing/2014/main" id="{F85F0768-75DA-13E2-C60B-CAC70E5A1ED0}"/>
                </a:ext>
              </a:extLst>
            </p:cNvPr>
            <p:cNvSpPr txBox="1"/>
            <p:nvPr/>
          </p:nvSpPr>
          <p:spPr>
            <a:xfrm>
              <a:off x="0" y="-38100"/>
              <a:ext cx="2050524" cy="267121"/>
            </a:xfrm>
            <a:prstGeom prst="rect">
              <a:avLst/>
            </a:prstGeom>
          </p:spPr>
          <p:txBody>
            <a:bodyPr lIns="35919" tIns="35919" rIns="35919" bIns="35919" rtlCol="0" anchor="ctr"/>
            <a:lstStyle/>
            <a:p>
              <a:pPr>
                <a:lnSpc>
                  <a:spcPts val="1820"/>
                </a:lnSpc>
              </a:pPr>
              <a:endParaRPr lang="en-US" sz="1300" b="1" dirty="0">
                <a:solidFill>
                  <a:srgbClr val="333333"/>
                </a:solidFill>
                <a:latin typeface="BIZ UDPゴシック" panose="020B0400000000000000" pitchFamily="50" charset="-128"/>
                <a:ea typeface="BIZ UDPゴシック" panose="020B0400000000000000" pitchFamily="50" charset="-128"/>
                <a:cs typeface="Open Sans"/>
                <a:sym typeface="Open Sans"/>
              </a:endParaRPr>
            </a:p>
          </p:txBody>
        </p:sp>
      </p:grpSp>
      <p:sp>
        <p:nvSpPr>
          <p:cNvPr id="157" name="Freeform 25">
            <a:extLst>
              <a:ext uri="{FF2B5EF4-FFF2-40B4-BE49-F238E27FC236}">
                <a16:creationId xmlns:a16="http://schemas.microsoft.com/office/drawing/2014/main" id="{D915292A-F263-41D5-92A0-947EC06ED90A}"/>
              </a:ext>
            </a:extLst>
          </p:cNvPr>
          <p:cNvSpPr/>
          <p:nvPr/>
        </p:nvSpPr>
        <p:spPr>
          <a:xfrm>
            <a:off x="7524660" y="8405856"/>
            <a:ext cx="6461359" cy="2037672"/>
          </a:xfrm>
          <a:custGeom>
            <a:avLst/>
            <a:gdLst/>
            <a:ahLst/>
            <a:cxnLst/>
            <a:rect l="l" t="t" r="r" b="b"/>
            <a:pathLst>
              <a:path w="2159723" h="1796622">
                <a:moveTo>
                  <a:pt x="0" y="0"/>
                </a:moveTo>
                <a:lnTo>
                  <a:pt x="2159723" y="0"/>
                </a:lnTo>
                <a:lnTo>
                  <a:pt x="2159723" y="1796622"/>
                </a:lnTo>
                <a:lnTo>
                  <a:pt x="0" y="1796622"/>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58" name="TextBox 26">
            <a:extLst>
              <a:ext uri="{FF2B5EF4-FFF2-40B4-BE49-F238E27FC236}">
                <a16:creationId xmlns:a16="http://schemas.microsoft.com/office/drawing/2014/main" id="{63B0205C-98A5-0C79-6FA4-795957919470}"/>
              </a:ext>
            </a:extLst>
          </p:cNvPr>
          <p:cNvSpPr txBox="1"/>
          <p:nvPr/>
        </p:nvSpPr>
        <p:spPr>
          <a:xfrm>
            <a:off x="7524660" y="8384250"/>
            <a:ext cx="6461359" cy="2059277"/>
          </a:xfrm>
          <a:prstGeom prst="rect">
            <a:avLst/>
          </a:prstGeom>
        </p:spPr>
        <p:txBody>
          <a:bodyPr lIns="35919" tIns="35919" rIns="35919" bIns="35919" rtlCol="0" anchor="ctr"/>
          <a:lstStyle/>
          <a:p>
            <a:pPr algn="ctr">
              <a:lnSpc>
                <a:spcPts val="1385"/>
              </a:lnSpc>
            </a:pPr>
            <a:endParaRPr/>
          </a:p>
        </p:txBody>
      </p:sp>
      <p:grpSp>
        <p:nvGrpSpPr>
          <p:cNvPr id="7" name="グループ化 6">
            <a:extLst>
              <a:ext uri="{FF2B5EF4-FFF2-40B4-BE49-F238E27FC236}">
                <a16:creationId xmlns:a16="http://schemas.microsoft.com/office/drawing/2014/main" id="{D249BF47-61D7-8308-E3F9-E2AF527E7A08}"/>
              </a:ext>
            </a:extLst>
          </p:cNvPr>
          <p:cNvGrpSpPr/>
          <p:nvPr/>
        </p:nvGrpSpPr>
        <p:grpSpPr>
          <a:xfrm>
            <a:off x="7502944" y="2174924"/>
            <a:ext cx="6296951" cy="466990"/>
            <a:chOff x="7502944" y="2174924"/>
            <a:chExt cx="6296951" cy="466990"/>
          </a:xfrm>
        </p:grpSpPr>
        <p:grpSp>
          <p:nvGrpSpPr>
            <p:cNvPr id="128" name="Group 18">
              <a:extLst>
                <a:ext uri="{FF2B5EF4-FFF2-40B4-BE49-F238E27FC236}">
                  <a16:creationId xmlns:a16="http://schemas.microsoft.com/office/drawing/2014/main" id="{C39A5F68-BBC6-E44A-15DB-1D1B6C21B069}"/>
                </a:ext>
              </a:extLst>
            </p:cNvPr>
            <p:cNvGrpSpPr/>
            <p:nvPr/>
          </p:nvGrpSpPr>
          <p:grpSpPr>
            <a:xfrm>
              <a:off x="7502944" y="2174924"/>
              <a:ext cx="5749740" cy="448182"/>
              <a:chOff x="0" y="-38100"/>
              <a:chExt cx="1920169" cy="258911"/>
            </a:xfrm>
          </p:grpSpPr>
          <p:sp>
            <p:nvSpPr>
              <p:cNvPr id="129" name="Freeform 19">
                <a:extLst>
                  <a:ext uri="{FF2B5EF4-FFF2-40B4-BE49-F238E27FC236}">
                    <a16:creationId xmlns:a16="http://schemas.microsoft.com/office/drawing/2014/main" id="{3728F792-8CBF-48A6-16D7-A53DFC9D0367}"/>
                  </a:ext>
                </a:extLst>
              </p:cNvPr>
              <p:cNvSpPr/>
              <p:nvPr/>
            </p:nvSpPr>
            <p:spPr>
              <a:xfrm>
                <a:off x="0" y="0"/>
                <a:ext cx="964051" cy="220811"/>
              </a:xfrm>
              <a:custGeom>
                <a:avLst/>
                <a:gdLst/>
                <a:ahLst/>
                <a:cxnLst/>
                <a:rect l="l" t="t" r="r" b="b"/>
                <a:pathLst>
                  <a:path w="1920169" h="220811">
                    <a:moveTo>
                      <a:pt x="0" y="0"/>
                    </a:moveTo>
                    <a:lnTo>
                      <a:pt x="1920169" y="0"/>
                    </a:lnTo>
                    <a:lnTo>
                      <a:pt x="1920169" y="220811"/>
                    </a:lnTo>
                    <a:lnTo>
                      <a:pt x="0" y="220811"/>
                    </a:lnTo>
                    <a:close/>
                  </a:path>
                </a:pathLst>
              </a:custGeom>
              <a:solidFill>
                <a:srgbClr val="B4D7FF"/>
              </a:solidFill>
              <a:ln w="9525" cap="sq">
                <a:solidFill>
                  <a:srgbClr val="000000"/>
                </a:solidFill>
                <a:prstDash val="solid"/>
                <a:miter/>
              </a:ln>
            </p:spPr>
          </p:sp>
          <p:sp>
            <p:nvSpPr>
              <p:cNvPr id="130" name="TextBox 20">
                <a:extLst>
                  <a:ext uri="{FF2B5EF4-FFF2-40B4-BE49-F238E27FC236}">
                    <a16:creationId xmlns:a16="http://schemas.microsoft.com/office/drawing/2014/main" id="{42F2452C-D402-CB3F-A29A-0ED332BBF465}"/>
                  </a:ext>
                </a:extLst>
              </p:cNvPr>
              <p:cNvSpPr txBox="1"/>
              <p:nvPr/>
            </p:nvSpPr>
            <p:spPr>
              <a:xfrm>
                <a:off x="0" y="-38100"/>
                <a:ext cx="1920169" cy="25891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31" name="TextBox 42">
              <a:extLst>
                <a:ext uri="{FF2B5EF4-FFF2-40B4-BE49-F238E27FC236}">
                  <a16:creationId xmlns:a16="http://schemas.microsoft.com/office/drawing/2014/main" id="{64CE8C7A-4197-46D4-A31B-25B0CBC8C125}"/>
                </a:ext>
              </a:extLst>
            </p:cNvPr>
            <p:cNvSpPr txBox="1"/>
            <p:nvPr/>
          </p:nvSpPr>
          <p:spPr>
            <a:xfrm>
              <a:off x="7583330" y="2269451"/>
              <a:ext cx="575701" cy="306238"/>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04</a:t>
              </a:r>
            </a:p>
          </p:txBody>
        </p:sp>
        <p:sp>
          <p:nvSpPr>
            <p:cNvPr id="132" name="テキスト ボックス 131">
              <a:extLst>
                <a:ext uri="{FF2B5EF4-FFF2-40B4-BE49-F238E27FC236}">
                  <a16:creationId xmlns:a16="http://schemas.microsoft.com/office/drawing/2014/main" id="{34C5F4D1-1184-05FF-EE0D-6E8BBDFA095D}"/>
                </a:ext>
              </a:extLst>
            </p:cNvPr>
            <p:cNvSpPr txBox="1"/>
            <p:nvPr/>
          </p:nvSpPr>
          <p:spPr>
            <a:xfrm>
              <a:off x="7875509" y="2270825"/>
              <a:ext cx="2563477"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見学地のなぜだろう？　</a:t>
              </a:r>
              <a:endParaRPr kumimoji="1" lang="ja-JP" altLang="en-US" sz="1600" dirty="0"/>
            </a:p>
          </p:txBody>
        </p:sp>
        <p:sp>
          <p:nvSpPr>
            <p:cNvPr id="165" name="テキスト ボックス 164">
              <a:extLst>
                <a:ext uri="{FF2B5EF4-FFF2-40B4-BE49-F238E27FC236}">
                  <a16:creationId xmlns:a16="http://schemas.microsoft.com/office/drawing/2014/main" id="{1AAF6649-8754-6DF9-4600-D405E162D57D}"/>
                </a:ext>
              </a:extLst>
            </p:cNvPr>
            <p:cNvSpPr txBox="1"/>
            <p:nvPr/>
          </p:nvSpPr>
          <p:spPr>
            <a:xfrm>
              <a:off x="10354946" y="2426470"/>
              <a:ext cx="3444949"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★調べてみて疑問に思ったことや見てみたいことを書きましょう</a:t>
              </a:r>
              <a:endParaRPr lang="ja-JP" altLang="en-US" sz="800" dirty="0"/>
            </a:p>
          </p:txBody>
        </p:sp>
      </p:grpSp>
      <p:sp>
        <p:nvSpPr>
          <p:cNvPr id="170" name="テキスト ボックス 169">
            <a:extLst>
              <a:ext uri="{FF2B5EF4-FFF2-40B4-BE49-F238E27FC236}">
                <a16:creationId xmlns:a16="http://schemas.microsoft.com/office/drawing/2014/main" id="{B3103056-7A57-ADB1-E11B-3C992119FCFE}"/>
              </a:ext>
            </a:extLst>
          </p:cNvPr>
          <p:cNvSpPr txBox="1"/>
          <p:nvPr/>
        </p:nvSpPr>
        <p:spPr>
          <a:xfrm>
            <a:off x="10850593" y="159129"/>
            <a:ext cx="2953271" cy="369332"/>
          </a:xfrm>
          <a:prstGeom prst="rect">
            <a:avLst/>
          </a:prstGeom>
          <a:noFill/>
          <a:ln>
            <a:noFill/>
          </a:ln>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班：</a:t>
            </a:r>
          </a:p>
        </p:txBody>
      </p:sp>
      <p:cxnSp>
        <p:nvCxnSpPr>
          <p:cNvPr id="173" name="直線コネクタ 172">
            <a:extLst>
              <a:ext uri="{FF2B5EF4-FFF2-40B4-BE49-F238E27FC236}">
                <a16:creationId xmlns:a16="http://schemas.microsoft.com/office/drawing/2014/main" id="{889DED84-845F-C39A-A8E7-E0A70C151A00}"/>
              </a:ext>
            </a:extLst>
          </p:cNvPr>
          <p:cNvCxnSpPr/>
          <p:nvPr/>
        </p:nvCxnSpPr>
        <p:spPr>
          <a:xfrm>
            <a:off x="10942638" y="534905"/>
            <a:ext cx="2861226" cy="0"/>
          </a:xfrm>
          <a:prstGeom prst="line">
            <a:avLst/>
          </a:prstGeom>
        </p:spPr>
        <p:style>
          <a:lnRef idx="1">
            <a:schemeClr val="dk1"/>
          </a:lnRef>
          <a:fillRef idx="0">
            <a:schemeClr val="dk1"/>
          </a:fillRef>
          <a:effectRef idx="0">
            <a:schemeClr val="dk1"/>
          </a:effectRef>
          <a:fontRef idx="minor">
            <a:schemeClr val="tx1"/>
          </a:fontRef>
        </p:style>
      </p:cxnSp>
      <p:sp>
        <p:nvSpPr>
          <p:cNvPr id="171" name="テキスト ボックス 170">
            <a:extLst>
              <a:ext uri="{FF2B5EF4-FFF2-40B4-BE49-F238E27FC236}">
                <a16:creationId xmlns:a16="http://schemas.microsoft.com/office/drawing/2014/main" id="{489F4D42-DD33-F505-1161-34F9BDE9ED32}"/>
              </a:ext>
            </a:extLst>
          </p:cNvPr>
          <p:cNvSpPr txBox="1"/>
          <p:nvPr/>
        </p:nvSpPr>
        <p:spPr>
          <a:xfrm>
            <a:off x="10846624" y="587603"/>
            <a:ext cx="2953271" cy="369332"/>
          </a:xfrm>
          <a:prstGeom prst="rect">
            <a:avLst/>
          </a:prstGeom>
          <a:noFill/>
          <a:ln>
            <a:noFill/>
          </a:ln>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氏名：</a:t>
            </a:r>
          </a:p>
        </p:txBody>
      </p:sp>
      <p:cxnSp>
        <p:nvCxnSpPr>
          <p:cNvPr id="174" name="直線コネクタ 173">
            <a:extLst>
              <a:ext uri="{FF2B5EF4-FFF2-40B4-BE49-F238E27FC236}">
                <a16:creationId xmlns:a16="http://schemas.microsoft.com/office/drawing/2014/main" id="{1B3E09FA-CEE7-FE6E-1F8B-74F0DA0A7393}"/>
              </a:ext>
            </a:extLst>
          </p:cNvPr>
          <p:cNvCxnSpPr/>
          <p:nvPr/>
        </p:nvCxnSpPr>
        <p:spPr>
          <a:xfrm>
            <a:off x="10934700" y="975903"/>
            <a:ext cx="2861226" cy="0"/>
          </a:xfrm>
          <a:prstGeom prst="line">
            <a:avLst/>
          </a:prstGeom>
        </p:spPr>
        <p:style>
          <a:lnRef idx="1">
            <a:schemeClr val="dk1"/>
          </a:lnRef>
          <a:fillRef idx="0">
            <a:schemeClr val="dk1"/>
          </a:fillRef>
          <a:effectRef idx="0">
            <a:schemeClr val="dk1"/>
          </a:effectRef>
          <a:fontRef idx="minor">
            <a:schemeClr val="tx1"/>
          </a:fontRef>
        </p:style>
      </p:cxnSp>
      <p:grpSp>
        <p:nvGrpSpPr>
          <p:cNvPr id="8" name="グループ化 7">
            <a:extLst>
              <a:ext uri="{FF2B5EF4-FFF2-40B4-BE49-F238E27FC236}">
                <a16:creationId xmlns:a16="http://schemas.microsoft.com/office/drawing/2014/main" id="{74399EB5-2BDB-9ED3-355C-393DF4303658}"/>
              </a:ext>
            </a:extLst>
          </p:cNvPr>
          <p:cNvGrpSpPr/>
          <p:nvPr/>
        </p:nvGrpSpPr>
        <p:grpSpPr>
          <a:xfrm>
            <a:off x="4045919" y="4278258"/>
            <a:ext cx="7172448" cy="412491"/>
            <a:chOff x="4045919" y="4278258"/>
            <a:chExt cx="7172448" cy="412491"/>
          </a:xfrm>
        </p:grpSpPr>
        <p:grpSp>
          <p:nvGrpSpPr>
            <p:cNvPr id="110" name="Group 21">
              <a:extLst>
                <a:ext uri="{FF2B5EF4-FFF2-40B4-BE49-F238E27FC236}">
                  <a16:creationId xmlns:a16="http://schemas.microsoft.com/office/drawing/2014/main" id="{38F9A7A4-E9E1-F22B-DEE8-4035CB102700}"/>
                </a:ext>
              </a:extLst>
            </p:cNvPr>
            <p:cNvGrpSpPr/>
            <p:nvPr/>
          </p:nvGrpSpPr>
          <p:grpSpPr>
            <a:xfrm>
              <a:off x="4045919" y="4278258"/>
              <a:ext cx="3768550" cy="400673"/>
              <a:chOff x="0" y="0"/>
              <a:chExt cx="1867153" cy="231465"/>
            </a:xfrm>
          </p:grpSpPr>
          <p:sp>
            <p:nvSpPr>
              <p:cNvPr id="111" name="Freeform 22">
                <a:extLst>
                  <a:ext uri="{FF2B5EF4-FFF2-40B4-BE49-F238E27FC236}">
                    <a16:creationId xmlns:a16="http://schemas.microsoft.com/office/drawing/2014/main" id="{3415C433-E72B-E8CC-7521-9F248BC28DBD}"/>
                  </a:ext>
                </a:extLst>
              </p:cNvPr>
              <p:cNvSpPr/>
              <p:nvPr/>
            </p:nvSpPr>
            <p:spPr>
              <a:xfrm>
                <a:off x="0" y="0"/>
                <a:ext cx="1867153" cy="231465"/>
              </a:xfrm>
              <a:custGeom>
                <a:avLst/>
                <a:gdLst/>
                <a:ahLst/>
                <a:cxnLst/>
                <a:rect l="l" t="t" r="r" b="b"/>
                <a:pathLst>
                  <a:path w="1867153" h="231465">
                    <a:moveTo>
                      <a:pt x="0" y="0"/>
                    </a:moveTo>
                    <a:lnTo>
                      <a:pt x="1867153" y="0"/>
                    </a:lnTo>
                    <a:lnTo>
                      <a:pt x="1867153" y="231465"/>
                    </a:lnTo>
                    <a:lnTo>
                      <a:pt x="0" y="231465"/>
                    </a:lnTo>
                    <a:close/>
                  </a:path>
                </a:pathLst>
              </a:custGeom>
              <a:solidFill>
                <a:srgbClr val="FDE9FF"/>
              </a:solidFill>
              <a:ln w="9525" cap="sq">
                <a:solidFill>
                  <a:srgbClr val="000000"/>
                </a:solidFill>
                <a:prstDash val="solid"/>
                <a:miter/>
              </a:ln>
            </p:spPr>
          </p:sp>
          <p:sp>
            <p:nvSpPr>
              <p:cNvPr id="112" name="TextBox 23">
                <a:extLst>
                  <a:ext uri="{FF2B5EF4-FFF2-40B4-BE49-F238E27FC236}">
                    <a16:creationId xmlns:a16="http://schemas.microsoft.com/office/drawing/2014/main" id="{B9074FBC-F081-5A5E-73E6-5B2B5A102219}"/>
                  </a:ext>
                </a:extLst>
              </p:cNvPr>
              <p:cNvSpPr txBox="1"/>
              <p:nvPr/>
            </p:nvSpPr>
            <p:spPr>
              <a:xfrm>
                <a:off x="0" y="-38100"/>
                <a:ext cx="1867153" cy="269565"/>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grpSp>
          <p:nvGrpSpPr>
            <p:cNvPr id="138" name="グループ化 137">
              <a:extLst>
                <a:ext uri="{FF2B5EF4-FFF2-40B4-BE49-F238E27FC236}">
                  <a16:creationId xmlns:a16="http://schemas.microsoft.com/office/drawing/2014/main" id="{9C877FEB-D1C2-4AF3-16C2-CE0E367AEC1F}"/>
                </a:ext>
              </a:extLst>
            </p:cNvPr>
            <p:cNvGrpSpPr/>
            <p:nvPr/>
          </p:nvGrpSpPr>
          <p:grpSpPr>
            <a:xfrm>
              <a:off x="4085748" y="4319779"/>
              <a:ext cx="3438912" cy="338554"/>
              <a:chOff x="4098679" y="4334713"/>
              <a:chExt cx="3438912" cy="338554"/>
            </a:xfrm>
          </p:grpSpPr>
          <p:sp>
            <p:nvSpPr>
              <p:cNvPr id="116" name="TextBox 43">
                <a:extLst>
                  <a:ext uri="{FF2B5EF4-FFF2-40B4-BE49-F238E27FC236}">
                    <a16:creationId xmlns:a16="http://schemas.microsoft.com/office/drawing/2014/main" id="{8490469F-71BB-55B3-2676-7BF2C5D98070}"/>
                  </a:ext>
                </a:extLst>
              </p:cNvPr>
              <p:cNvSpPr txBox="1"/>
              <p:nvPr/>
            </p:nvSpPr>
            <p:spPr>
              <a:xfrm>
                <a:off x="4098679" y="4340365"/>
                <a:ext cx="575701" cy="306238"/>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05</a:t>
                </a:r>
              </a:p>
            </p:txBody>
          </p:sp>
          <p:sp>
            <p:nvSpPr>
              <p:cNvPr id="134" name="テキスト ボックス 133">
                <a:extLst>
                  <a:ext uri="{FF2B5EF4-FFF2-40B4-BE49-F238E27FC236}">
                    <a16:creationId xmlns:a16="http://schemas.microsoft.com/office/drawing/2014/main" id="{80F978DA-3F3A-7D8D-AA04-335660A06E57}"/>
                  </a:ext>
                </a:extLst>
              </p:cNvPr>
              <p:cNvSpPr txBox="1"/>
              <p:nvPr/>
            </p:nvSpPr>
            <p:spPr>
              <a:xfrm>
                <a:off x="4391234" y="4334713"/>
                <a:ext cx="3146357"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見学地の感想・わかったこと</a:t>
                </a:r>
                <a:endParaRPr kumimoji="1" lang="ja-JP" altLang="en-US" sz="1600" dirty="0"/>
              </a:p>
            </p:txBody>
          </p:sp>
        </p:grpSp>
        <p:sp>
          <p:nvSpPr>
            <p:cNvPr id="177" name="テキスト ボックス 176">
              <a:extLst>
                <a:ext uri="{FF2B5EF4-FFF2-40B4-BE49-F238E27FC236}">
                  <a16:creationId xmlns:a16="http://schemas.microsoft.com/office/drawing/2014/main" id="{B4FB16A5-E5C2-AD23-CCDE-352E2D84E833}"/>
                </a:ext>
              </a:extLst>
            </p:cNvPr>
            <p:cNvSpPr txBox="1"/>
            <p:nvPr/>
          </p:nvSpPr>
          <p:spPr>
            <a:xfrm>
              <a:off x="7773418" y="4475305"/>
              <a:ext cx="3444949"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★現地でわかったことや気づいたことを書きましょう</a:t>
              </a:r>
              <a:endParaRPr lang="ja-JP" altLang="en-US" sz="800" dirty="0"/>
            </a:p>
          </p:txBody>
        </p:sp>
      </p:grpSp>
      <p:grpSp>
        <p:nvGrpSpPr>
          <p:cNvPr id="9" name="グループ化 8">
            <a:extLst>
              <a:ext uri="{FF2B5EF4-FFF2-40B4-BE49-F238E27FC236}">
                <a16:creationId xmlns:a16="http://schemas.microsoft.com/office/drawing/2014/main" id="{88D00752-1991-87E5-0384-E26B0ACD62BD}"/>
              </a:ext>
            </a:extLst>
          </p:cNvPr>
          <p:cNvGrpSpPr/>
          <p:nvPr/>
        </p:nvGrpSpPr>
        <p:grpSpPr>
          <a:xfrm>
            <a:off x="4018534" y="8210961"/>
            <a:ext cx="3186336" cy="407034"/>
            <a:chOff x="4018534" y="8210961"/>
            <a:chExt cx="3186336" cy="407034"/>
          </a:xfrm>
        </p:grpSpPr>
        <p:grpSp>
          <p:nvGrpSpPr>
            <p:cNvPr id="120" name="Group 27">
              <a:extLst>
                <a:ext uri="{FF2B5EF4-FFF2-40B4-BE49-F238E27FC236}">
                  <a16:creationId xmlns:a16="http://schemas.microsoft.com/office/drawing/2014/main" id="{9B40EFE1-BC14-3761-245F-75BC72E7A49F}"/>
                </a:ext>
              </a:extLst>
            </p:cNvPr>
            <p:cNvGrpSpPr/>
            <p:nvPr/>
          </p:nvGrpSpPr>
          <p:grpSpPr>
            <a:xfrm>
              <a:off x="4018534" y="8210961"/>
              <a:ext cx="1433735" cy="400673"/>
              <a:chOff x="0" y="0"/>
              <a:chExt cx="2095879" cy="229021"/>
            </a:xfrm>
          </p:grpSpPr>
          <p:sp>
            <p:nvSpPr>
              <p:cNvPr id="121" name="Freeform 28">
                <a:extLst>
                  <a:ext uri="{FF2B5EF4-FFF2-40B4-BE49-F238E27FC236}">
                    <a16:creationId xmlns:a16="http://schemas.microsoft.com/office/drawing/2014/main" id="{B48E7173-9574-CCF8-AE84-0C0E45A18DC9}"/>
                  </a:ext>
                </a:extLst>
              </p:cNvPr>
              <p:cNvSpPr/>
              <p:nvPr/>
            </p:nvSpPr>
            <p:spPr>
              <a:xfrm>
                <a:off x="0" y="0"/>
                <a:ext cx="2095879" cy="229021"/>
              </a:xfrm>
              <a:custGeom>
                <a:avLst/>
                <a:gdLst/>
                <a:ahLst/>
                <a:cxnLst/>
                <a:rect l="l" t="t" r="r" b="b"/>
                <a:pathLst>
                  <a:path w="2095879" h="229021">
                    <a:moveTo>
                      <a:pt x="0" y="0"/>
                    </a:moveTo>
                    <a:lnTo>
                      <a:pt x="2095879" y="0"/>
                    </a:lnTo>
                    <a:lnTo>
                      <a:pt x="2095879" y="229021"/>
                    </a:lnTo>
                    <a:lnTo>
                      <a:pt x="0" y="229021"/>
                    </a:lnTo>
                    <a:close/>
                  </a:path>
                </a:pathLst>
              </a:custGeom>
              <a:solidFill>
                <a:srgbClr val="FFEDA1"/>
              </a:solidFill>
              <a:ln w="9525" cap="sq">
                <a:solidFill>
                  <a:srgbClr val="000000"/>
                </a:solidFill>
                <a:prstDash val="solid"/>
                <a:miter/>
              </a:ln>
            </p:spPr>
          </p:sp>
          <p:sp>
            <p:nvSpPr>
              <p:cNvPr id="122" name="TextBox 29">
                <a:extLst>
                  <a:ext uri="{FF2B5EF4-FFF2-40B4-BE49-F238E27FC236}">
                    <a16:creationId xmlns:a16="http://schemas.microsoft.com/office/drawing/2014/main" id="{5D089EA0-CE8B-C04F-623A-D77BE6EA5FC9}"/>
                  </a:ext>
                </a:extLst>
              </p:cNvPr>
              <p:cNvSpPr txBox="1"/>
              <p:nvPr/>
            </p:nvSpPr>
            <p:spPr>
              <a:xfrm>
                <a:off x="0" y="-38100"/>
                <a:ext cx="2095879" cy="26712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23" name="TextBox 45">
              <a:extLst>
                <a:ext uri="{FF2B5EF4-FFF2-40B4-BE49-F238E27FC236}">
                  <a16:creationId xmlns:a16="http://schemas.microsoft.com/office/drawing/2014/main" id="{E6F9B3C9-B56F-87D9-DD3A-1C2F7142AA2B}"/>
                </a:ext>
              </a:extLst>
            </p:cNvPr>
            <p:cNvSpPr txBox="1"/>
            <p:nvPr/>
          </p:nvSpPr>
          <p:spPr>
            <a:xfrm>
              <a:off x="4032988" y="8225382"/>
              <a:ext cx="575701" cy="305725"/>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06</a:t>
              </a:r>
            </a:p>
          </p:txBody>
        </p:sp>
        <p:sp>
          <p:nvSpPr>
            <p:cNvPr id="133" name="テキスト ボックス 132">
              <a:extLst>
                <a:ext uri="{FF2B5EF4-FFF2-40B4-BE49-F238E27FC236}">
                  <a16:creationId xmlns:a16="http://schemas.microsoft.com/office/drawing/2014/main" id="{F7EF7366-4C8B-BBCE-DB8C-9190FDB8BBB9}"/>
                </a:ext>
              </a:extLst>
            </p:cNvPr>
            <p:cNvSpPr txBox="1"/>
            <p:nvPr/>
          </p:nvSpPr>
          <p:spPr>
            <a:xfrm>
              <a:off x="4370458" y="8244007"/>
              <a:ext cx="1234211"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整理</a:t>
              </a:r>
              <a:endParaRPr kumimoji="1" lang="ja-JP" altLang="en-US" sz="1600" dirty="0"/>
            </a:p>
          </p:txBody>
        </p:sp>
        <p:sp>
          <p:nvSpPr>
            <p:cNvPr id="178" name="テキスト ボックス 177">
              <a:extLst>
                <a:ext uri="{FF2B5EF4-FFF2-40B4-BE49-F238E27FC236}">
                  <a16:creationId xmlns:a16="http://schemas.microsoft.com/office/drawing/2014/main" id="{89075B3D-2D3F-45DF-94D7-D1BA69C4733E}"/>
                </a:ext>
              </a:extLst>
            </p:cNvPr>
            <p:cNvSpPr txBox="1"/>
            <p:nvPr/>
          </p:nvSpPr>
          <p:spPr>
            <a:xfrm>
              <a:off x="5452270" y="8402551"/>
              <a:ext cx="1752600"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★ポイントを整理しましょう</a:t>
              </a:r>
              <a:endParaRPr lang="ja-JP" altLang="en-US" sz="800" dirty="0"/>
            </a:p>
          </p:txBody>
        </p:sp>
      </p:grpSp>
      <p:grpSp>
        <p:nvGrpSpPr>
          <p:cNvPr id="10" name="グループ化 9">
            <a:extLst>
              <a:ext uri="{FF2B5EF4-FFF2-40B4-BE49-F238E27FC236}">
                <a16:creationId xmlns:a16="http://schemas.microsoft.com/office/drawing/2014/main" id="{1E4FC7B5-B7EB-F342-6171-F7FF2542B64F}"/>
              </a:ext>
            </a:extLst>
          </p:cNvPr>
          <p:cNvGrpSpPr/>
          <p:nvPr/>
        </p:nvGrpSpPr>
        <p:grpSpPr>
          <a:xfrm>
            <a:off x="7524660" y="8227770"/>
            <a:ext cx="6439644" cy="401718"/>
            <a:chOff x="7524660" y="8227770"/>
            <a:chExt cx="6439644" cy="401718"/>
          </a:xfrm>
        </p:grpSpPr>
        <p:grpSp>
          <p:nvGrpSpPr>
            <p:cNvPr id="159" name="Group 27">
              <a:extLst>
                <a:ext uri="{FF2B5EF4-FFF2-40B4-BE49-F238E27FC236}">
                  <a16:creationId xmlns:a16="http://schemas.microsoft.com/office/drawing/2014/main" id="{C1A9B125-F838-8AA0-0CE7-C09A158F6FD8}"/>
                </a:ext>
              </a:extLst>
            </p:cNvPr>
            <p:cNvGrpSpPr/>
            <p:nvPr/>
          </p:nvGrpSpPr>
          <p:grpSpPr>
            <a:xfrm>
              <a:off x="7524660" y="8227770"/>
              <a:ext cx="1671525" cy="400673"/>
              <a:chOff x="0" y="0"/>
              <a:chExt cx="2095879" cy="229021"/>
            </a:xfrm>
          </p:grpSpPr>
          <p:sp>
            <p:nvSpPr>
              <p:cNvPr id="160" name="Freeform 28">
                <a:extLst>
                  <a:ext uri="{FF2B5EF4-FFF2-40B4-BE49-F238E27FC236}">
                    <a16:creationId xmlns:a16="http://schemas.microsoft.com/office/drawing/2014/main" id="{5AA78DF3-2E63-09B3-66DD-784A9C3AF589}"/>
                  </a:ext>
                </a:extLst>
              </p:cNvPr>
              <p:cNvSpPr/>
              <p:nvPr/>
            </p:nvSpPr>
            <p:spPr>
              <a:xfrm>
                <a:off x="0" y="0"/>
                <a:ext cx="2095879" cy="229021"/>
              </a:xfrm>
              <a:custGeom>
                <a:avLst/>
                <a:gdLst/>
                <a:ahLst/>
                <a:cxnLst/>
                <a:rect l="l" t="t" r="r" b="b"/>
                <a:pathLst>
                  <a:path w="2095879" h="229021">
                    <a:moveTo>
                      <a:pt x="0" y="0"/>
                    </a:moveTo>
                    <a:lnTo>
                      <a:pt x="2095879" y="0"/>
                    </a:lnTo>
                    <a:lnTo>
                      <a:pt x="2095879" y="229021"/>
                    </a:lnTo>
                    <a:lnTo>
                      <a:pt x="0" y="229021"/>
                    </a:lnTo>
                    <a:close/>
                  </a:path>
                </a:pathLst>
              </a:custGeom>
              <a:solidFill>
                <a:srgbClr val="FFEDA1"/>
              </a:solidFill>
              <a:ln w="9525" cap="sq">
                <a:solidFill>
                  <a:srgbClr val="000000"/>
                </a:solidFill>
                <a:prstDash val="solid"/>
                <a:miter/>
              </a:ln>
            </p:spPr>
          </p:sp>
          <p:sp>
            <p:nvSpPr>
              <p:cNvPr id="161" name="TextBox 29">
                <a:extLst>
                  <a:ext uri="{FF2B5EF4-FFF2-40B4-BE49-F238E27FC236}">
                    <a16:creationId xmlns:a16="http://schemas.microsoft.com/office/drawing/2014/main" id="{B37C6848-030C-0B47-8B56-182E91C007C0}"/>
                  </a:ext>
                </a:extLst>
              </p:cNvPr>
              <p:cNvSpPr txBox="1"/>
              <p:nvPr/>
            </p:nvSpPr>
            <p:spPr>
              <a:xfrm>
                <a:off x="0" y="-38100"/>
                <a:ext cx="2095879" cy="26712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62" name="TextBox 45">
              <a:extLst>
                <a:ext uri="{FF2B5EF4-FFF2-40B4-BE49-F238E27FC236}">
                  <a16:creationId xmlns:a16="http://schemas.microsoft.com/office/drawing/2014/main" id="{B28A5453-5547-1941-214B-8964AA30B5C7}"/>
                </a:ext>
              </a:extLst>
            </p:cNvPr>
            <p:cNvSpPr txBox="1"/>
            <p:nvPr/>
          </p:nvSpPr>
          <p:spPr>
            <a:xfrm>
              <a:off x="7539114" y="8242191"/>
              <a:ext cx="575701" cy="305725"/>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07</a:t>
              </a:r>
            </a:p>
          </p:txBody>
        </p:sp>
        <p:sp>
          <p:nvSpPr>
            <p:cNvPr id="163" name="テキスト ボックス 162">
              <a:extLst>
                <a:ext uri="{FF2B5EF4-FFF2-40B4-BE49-F238E27FC236}">
                  <a16:creationId xmlns:a16="http://schemas.microsoft.com/office/drawing/2014/main" id="{8C98A643-9DA4-1E0F-009E-816A8F6BED16}"/>
                </a:ext>
              </a:extLst>
            </p:cNvPr>
            <p:cNvSpPr txBox="1"/>
            <p:nvPr/>
          </p:nvSpPr>
          <p:spPr>
            <a:xfrm>
              <a:off x="7876584" y="8260816"/>
              <a:ext cx="123328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まとめ</a:t>
              </a:r>
              <a:endParaRPr kumimoji="1" lang="ja-JP" altLang="en-US" sz="1600" dirty="0"/>
            </a:p>
          </p:txBody>
        </p:sp>
        <p:sp>
          <p:nvSpPr>
            <p:cNvPr id="179" name="テキスト ボックス 178">
              <a:extLst>
                <a:ext uri="{FF2B5EF4-FFF2-40B4-BE49-F238E27FC236}">
                  <a16:creationId xmlns:a16="http://schemas.microsoft.com/office/drawing/2014/main" id="{915C4AF5-D676-14BA-FB8B-E8617F97E590}"/>
                </a:ext>
              </a:extLst>
            </p:cNvPr>
            <p:cNvSpPr txBox="1"/>
            <p:nvPr/>
          </p:nvSpPr>
          <p:spPr>
            <a:xfrm>
              <a:off x="9181677" y="8414044"/>
              <a:ext cx="4782627"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★「学習のポイント」を参考に、見学のテーマや目標をまとめましょう</a:t>
              </a:r>
              <a:endParaRPr lang="ja-JP" altLang="en-US" sz="800" dirty="0"/>
            </a:p>
          </p:txBody>
        </p:sp>
      </p:grpSp>
      <p:grpSp>
        <p:nvGrpSpPr>
          <p:cNvPr id="6" name="グループ化 5">
            <a:extLst>
              <a:ext uri="{FF2B5EF4-FFF2-40B4-BE49-F238E27FC236}">
                <a16:creationId xmlns:a16="http://schemas.microsoft.com/office/drawing/2014/main" id="{20318EC1-7A2B-AB20-27A4-FC8FD89D9D88}"/>
              </a:ext>
            </a:extLst>
          </p:cNvPr>
          <p:cNvGrpSpPr/>
          <p:nvPr/>
        </p:nvGrpSpPr>
        <p:grpSpPr>
          <a:xfrm>
            <a:off x="4045920" y="2240876"/>
            <a:ext cx="3289126" cy="390307"/>
            <a:chOff x="4045920" y="2240876"/>
            <a:chExt cx="3289126" cy="390307"/>
          </a:xfrm>
        </p:grpSpPr>
        <p:grpSp>
          <p:nvGrpSpPr>
            <p:cNvPr id="100" name="Group 18">
              <a:extLst>
                <a:ext uri="{FF2B5EF4-FFF2-40B4-BE49-F238E27FC236}">
                  <a16:creationId xmlns:a16="http://schemas.microsoft.com/office/drawing/2014/main" id="{79FFFB53-ABBF-7F82-D3F1-EC435A4C39DE}"/>
                </a:ext>
              </a:extLst>
            </p:cNvPr>
            <p:cNvGrpSpPr/>
            <p:nvPr/>
          </p:nvGrpSpPr>
          <p:grpSpPr>
            <a:xfrm>
              <a:off x="4045920" y="2240876"/>
              <a:ext cx="2111456" cy="382230"/>
              <a:chOff x="0" y="0"/>
              <a:chExt cx="1920169" cy="220811"/>
            </a:xfrm>
          </p:grpSpPr>
          <p:sp>
            <p:nvSpPr>
              <p:cNvPr id="101" name="Freeform 19">
                <a:extLst>
                  <a:ext uri="{FF2B5EF4-FFF2-40B4-BE49-F238E27FC236}">
                    <a16:creationId xmlns:a16="http://schemas.microsoft.com/office/drawing/2014/main" id="{C854BD5F-518B-F083-D309-F63533DC0CE2}"/>
                  </a:ext>
                </a:extLst>
              </p:cNvPr>
              <p:cNvSpPr/>
              <p:nvPr/>
            </p:nvSpPr>
            <p:spPr>
              <a:xfrm>
                <a:off x="0" y="0"/>
                <a:ext cx="1920169" cy="220811"/>
              </a:xfrm>
              <a:custGeom>
                <a:avLst/>
                <a:gdLst/>
                <a:ahLst/>
                <a:cxnLst/>
                <a:rect l="l" t="t" r="r" b="b"/>
                <a:pathLst>
                  <a:path w="1920169" h="220811">
                    <a:moveTo>
                      <a:pt x="0" y="0"/>
                    </a:moveTo>
                    <a:lnTo>
                      <a:pt x="1920169" y="0"/>
                    </a:lnTo>
                    <a:lnTo>
                      <a:pt x="1920169" y="220811"/>
                    </a:lnTo>
                    <a:lnTo>
                      <a:pt x="0" y="220811"/>
                    </a:lnTo>
                    <a:close/>
                  </a:path>
                </a:pathLst>
              </a:custGeom>
              <a:solidFill>
                <a:srgbClr val="B4D7FF"/>
              </a:solidFill>
              <a:ln w="9525" cap="sq">
                <a:solidFill>
                  <a:srgbClr val="000000"/>
                </a:solidFill>
                <a:prstDash val="solid"/>
                <a:miter/>
              </a:ln>
            </p:spPr>
          </p:sp>
          <p:sp>
            <p:nvSpPr>
              <p:cNvPr id="102" name="TextBox 20">
                <a:extLst>
                  <a:ext uri="{FF2B5EF4-FFF2-40B4-BE49-F238E27FC236}">
                    <a16:creationId xmlns:a16="http://schemas.microsoft.com/office/drawing/2014/main" id="{4633DA6B-CA81-AF56-CF96-1328925B54A1}"/>
                  </a:ext>
                </a:extLst>
              </p:cNvPr>
              <p:cNvSpPr txBox="1"/>
              <p:nvPr/>
            </p:nvSpPr>
            <p:spPr>
              <a:xfrm>
                <a:off x="0" y="-38100"/>
                <a:ext cx="1920169" cy="25891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03" name="TextBox 42">
              <a:extLst>
                <a:ext uri="{FF2B5EF4-FFF2-40B4-BE49-F238E27FC236}">
                  <a16:creationId xmlns:a16="http://schemas.microsoft.com/office/drawing/2014/main" id="{D4E8C208-2E8D-5698-E832-6764242CE3C8}"/>
                </a:ext>
              </a:extLst>
            </p:cNvPr>
            <p:cNvSpPr txBox="1"/>
            <p:nvPr/>
          </p:nvSpPr>
          <p:spPr>
            <a:xfrm>
              <a:off x="4126305" y="2269451"/>
              <a:ext cx="575701" cy="306238"/>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03</a:t>
              </a:r>
            </a:p>
          </p:txBody>
        </p:sp>
        <p:sp>
          <p:nvSpPr>
            <p:cNvPr id="124" name="テキスト ボックス 123">
              <a:extLst>
                <a:ext uri="{FF2B5EF4-FFF2-40B4-BE49-F238E27FC236}">
                  <a16:creationId xmlns:a16="http://schemas.microsoft.com/office/drawing/2014/main" id="{093B08FB-314D-BBCC-DABA-685879F8C8DD}"/>
                </a:ext>
              </a:extLst>
            </p:cNvPr>
            <p:cNvSpPr txBox="1"/>
            <p:nvPr/>
          </p:nvSpPr>
          <p:spPr>
            <a:xfrm>
              <a:off x="4402231" y="2277399"/>
              <a:ext cx="293281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見学地の概要</a:t>
              </a:r>
              <a:endParaRPr kumimoji="1" lang="ja-JP" altLang="en-US" sz="1600" dirty="0"/>
            </a:p>
          </p:txBody>
        </p:sp>
        <p:sp>
          <p:nvSpPr>
            <p:cNvPr id="180" name="テキスト ボックス 179">
              <a:extLst>
                <a:ext uri="{FF2B5EF4-FFF2-40B4-BE49-F238E27FC236}">
                  <a16:creationId xmlns:a16="http://schemas.microsoft.com/office/drawing/2014/main" id="{B7E136E1-1251-79F4-B241-F2AFC6B87C05}"/>
                </a:ext>
              </a:extLst>
            </p:cNvPr>
            <p:cNvSpPr txBox="1"/>
            <p:nvPr/>
          </p:nvSpPr>
          <p:spPr>
            <a:xfrm>
              <a:off x="6108678" y="2415739"/>
              <a:ext cx="1226368"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★特徴や場所など</a:t>
              </a:r>
              <a:endParaRPr lang="ja-JP" altLang="en-US" sz="800" dirty="0"/>
            </a:p>
          </p:txBody>
        </p:sp>
      </p:grpSp>
      <p:grpSp>
        <p:nvGrpSpPr>
          <p:cNvPr id="5" name="グループ化 4">
            <a:extLst>
              <a:ext uri="{FF2B5EF4-FFF2-40B4-BE49-F238E27FC236}">
                <a16:creationId xmlns:a16="http://schemas.microsoft.com/office/drawing/2014/main" id="{4F3B342B-C46D-C128-C0F6-3E77A3BD9322}"/>
              </a:ext>
            </a:extLst>
          </p:cNvPr>
          <p:cNvGrpSpPr/>
          <p:nvPr/>
        </p:nvGrpSpPr>
        <p:grpSpPr>
          <a:xfrm>
            <a:off x="8438936" y="1074466"/>
            <a:ext cx="5695136" cy="338554"/>
            <a:chOff x="8438936" y="1074466"/>
            <a:chExt cx="5695136" cy="338554"/>
          </a:xfrm>
        </p:grpSpPr>
        <p:sp>
          <p:nvSpPr>
            <p:cNvPr id="154" name="TextBox 41">
              <a:extLst>
                <a:ext uri="{FF2B5EF4-FFF2-40B4-BE49-F238E27FC236}">
                  <a16:creationId xmlns:a16="http://schemas.microsoft.com/office/drawing/2014/main" id="{AD4675AE-DE38-C4EF-D986-6C0729DFEF33}"/>
                </a:ext>
              </a:extLst>
            </p:cNvPr>
            <p:cNvSpPr txBox="1"/>
            <p:nvPr/>
          </p:nvSpPr>
          <p:spPr>
            <a:xfrm>
              <a:off x="8438936" y="1085192"/>
              <a:ext cx="507381" cy="305725"/>
            </a:xfrm>
            <a:prstGeom prst="rect">
              <a:avLst/>
            </a:prstGeom>
          </p:spPr>
          <p:txBody>
            <a:bodyPr wrap="square" lIns="0" tIns="0" rIns="0" bIns="0" rtlCol="0" anchor="ctr">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02</a:t>
              </a:r>
            </a:p>
          </p:txBody>
        </p:sp>
        <p:sp>
          <p:nvSpPr>
            <p:cNvPr id="155" name="テキスト ボックス 154">
              <a:extLst>
                <a:ext uri="{FF2B5EF4-FFF2-40B4-BE49-F238E27FC236}">
                  <a16:creationId xmlns:a16="http://schemas.microsoft.com/office/drawing/2014/main" id="{62E77189-8287-8F1C-8E94-6DCA058EA32E}"/>
                </a:ext>
              </a:extLst>
            </p:cNvPr>
            <p:cNvSpPr txBox="1"/>
            <p:nvPr/>
          </p:nvSpPr>
          <p:spPr>
            <a:xfrm>
              <a:off x="8791264" y="1074466"/>
              <a:ext cx="184617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見学テーマ・目標</a:t>
              </a:r>
              <a:endParaRPr kumimoji="1" lang="ja-JP" altLang="en-US" sz="1600" dirty="0"/>
            </a:p>
          </p:txBody>
        </p:sp>
        <p:sp>
          <p:nvSpPr>
            <p:cNvPr id="181" name="テキスト ボックス 180">
              <a:extLst>
                <a:ext uri="{FF2B5EF4-FFF2-40B4-BE49-F238E27FC236}">
                  <a16:creationId xmlns:a16="http://schemas.microsoft.com/office/drawing/2014/main" id="{B8E62DF0-6E51-C2C0-10A5-3C0347849352}"/>
                </a:ext>
              </a:extLst>
            </p:cNvPr>
            <p:cNvSpPr txBox="1"/>
            <p:nvPr/>
          </p:nvSpPr>
          <p:spPr>
            <a:xfrm>
              <a:off x="10689123" y="1188667"/>
              <a:ext cx="3444949"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★「学習のポイント」を参考に、テーマや目標を決めましょう</a:t>
              </a:r>
              <a:endParaRPr lang="ja-JP" altLang="en-US" sz="800" dirty="0"/>
            </a:p>
          </p:txBody>
        </p:sp>
      </p:grpSp>
      <p:grpSp>
        <p:nvGrpSpPr>
          <p:cNvPr id="31" name="グループ化 30">
            <a:extLst>
              <a:ext uri="{FF2B5EF4-FFF2-40B4-BE49-F238E27FC236}">
                <a16:creationId xmlns:a16="http://schemas.microsoft.com/office/drawing/2014/main" id="{49B32E87-7250-072A-8F90-6F43C10BDE3F}"/>
              </a:ext>
            </a:extLst>
          </p:cNvPr>
          <p:cNvGrpSpPr/>
          <p:nvPr/>
        </p:nvGrpSpPr>
        <p:grpSpPr>
          <a:xfrm>
            <a:off x="0" y="0"/>
            <a:ext cx="10661709" cy="10693400"/>
            <a:chOff x="0" y="0"/>
            <a:chExt cx="10661709" cy="10693400"/>
          </a:xfrm>
        </p:grpSpPr>
        <p:sp>
          <p:nvSpPr>
            <p:cNvPr id="75" name="正方形/長方形 74">
              <a:extLst>
                <a:ext uri="{FF2B5EF4-FFF2-40B4-BE49-F238E27FC236}">
                  <a16:creationId xmlns:a16="http://schemas.microsoft.com/office/drawing/2014/main" id="{D8E4D1CB-3C3F-19FD-9C51-FDC860ACE546}"/>
                </a:ext>
              </a:extLst>
            </p:cNvPr>
            <p:cNvSpPr/>
            <p:nvPr/>
          </p:nvSpPr>
          <p:spPr>
            <a:xfrm>
              <a:off x="0" y="0"/>
              <a:ext cx="3108607" cy="106934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a:extLst>
                <a:ext uri="{FF2B5EF4-FFF2-40B4-BE49-F238E27FC236}">
                  <a16:creationId xmlns:a16="http://schemas.microsoft.com/office/drawing/2014/main" id="{4BD5F934-7094-4062-B8F9-EA8B83B81F59}"/>
                </a:ext>
              </a:extLst>
            </p:cNvPr>
            <p:cNvGrpSpPr/>
            <p:nvPr/>
          </p:nvGrpSpPr>
          <p:grpSpPr>
            <a:xfrm>
              <a:off x="0" y="204966"/>
              <a:ext cx="10661709" cy="10283468"/>
              <a:chOff x="0" y="204966"/>
              <a:chExt cx="10661709" cy="10283468"/>
            </a:xfrm>
          </p:grpSpPr>
          <p:sp>
            <p:nvSpPr>
              <p:cNvPr id="80" name="テキスト ボックス 79">
                <a:extLst>
                  <a:ext uri="{FF2B5EF4-FFF2-40B4-BE49-F238E27FC236}">
                    <a16:creationId xmlns:a16="http://schemas.microsoft.com/office/drawing/2014/main" id="{E40EDBF3-D214-2685-FD1F-847A4BB403D6}"/>
                  </a:ext>
                </a:extLst>
              </p:cNvPr>
              <p:cNvSpPr txBox="1"/>
              <p:nvPr/>
            </p:nvSpPr>
            <p:spPr>
              <a:xfrm>
                <a:off x="96023" y="4116664"/>
                <a:ext cx="2917884" cy="2246769"/>
              </a:xfrm>
              <a:prstGeom prst="rect">
                <a:avLst/>
              </a:prstGeom>
              <a:noFill/>
            </p:spPr>
            <p:txBody>
              <a:bodyPr wrap="square">
                <a:spAutoFit/>
              </a:bodyPr>
              <a:lstStyle/>
              <a:p>
                <a:r>
                  <a:rPr kumimoji="1" lang="ja-JP" altLang="en-US" sz="1400" dirty="0">
                    <a:latin typeface="BIZ UDPゴシック" panose="020B0400000000000000" pitchFamily="50" charset="-128"/>
                    <a:ea typeface="BIZ UDPゴシック" panose="020B0400000000000000" pitchFamily="50" charset="-128"/>
                  </a:rPr>
                  <a:t>​​神奈川県では、サステナブルな社会を目指し企業や市民と連携した</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活動を推進しています。リユースやリサイクルはもちろん、食品ロス削減やプラスチックごみ対策など、</a:t>
                </a:r>
              </a:p>
              <a:p>
                <a:r>
                  <a:rPr kumimoji="1" lang="ja-JP" altLang="en-US" sz="1400" dirty="0">
                    <a:latin typeface="BIZ UDPゴシック" panose="020B0400000000000000" pitchFamily="50" charset="-128"/>
                    <a:ea typeface="BIZ UDPゴシック" panose="020B0400000000000000" pitchFamily="50" charset="-128"/>
                  </a:rPr>
                  <a:t>多方面から持続可能な社会づくりに取り組んでいます。</a:t>
                </a:r>
              </a:p>
              <a:p>
                <a:r>
                  <a:rPr kumimoji="1" lang="ja-JP" altLang="en-US" sz="1400" dirty="0">
                    <a:latin typeface="BIZ UDPゴシック" panose="020B0400000000000000" pitchFamily="50" charset="-128"/>
                    <a:ea typeface="BIZ UDPゴシック" panose="020B0400000000000000" pitchFamily="50" charset="-128"/>
                  </a:rPr>
                  <a:t>同時に歴史や昔の暮らしから、現代の課題を見直し持続可能な未来を考える</a:t>
                </a:r>
                <a:r>
                  <a:rPr kumimoji="1" lang="ja-JP" altLang="en-US" sz="1400" dirty="0" smtClean="0">
                    <a:latin typeface="BIZ UDPゴシック" panose="020B0400000000000000" pitchFamily="50" charset="-128"/>
                    <a:ea typeface="BIZ UDPゴシック" panose="020B0400000000000000" pitchFamily="50" charset="-128"/>
                  </a:rPr>
                  <a:t>取組も</a:t>
                </a:r>
                <a:r>
                  <a:rPr kumimoji="1" lang="ja-JP" altLang="en-US" sz="1400" dirty="0">
                    <a:latin typeface="BIZ UDPゴシック" panose="020B0400000000000000" pitchFamily="50" charset="-128"/>
                    <a:ea typeface="BIZ UDPゴシック" panose="020B0400000000000000" pitchFamily="50" charset="-128"/>
                  </a:rPr>
                  <a:t>行われています。</a:t>
                </a:r>
              </a:p>
            </p:txBody>
          </p:sp>
          <p:sp>
            <p:nvSpPr>
              <p:cNvPr id="83" name="正方形/長方形 82">
                <a:extLst>
                  <a:ext uri="{FF2B5EF4-FFF2-40B4-BE49-F238E27FC236}">
                    <a16:creationId xmlns:a16="http://schemas.microsoft.com/office/drawing/2014/main" id="{310558DD-53A5-AB86-F430-68AE34D36328}"/>
                  </a:ext>
                </a:extLst>
              </p:cNvPr>
              <p:cNvSpPr/>
              <p:nvPr/>
            </p:nvSpPr>
            <p:spPr>
              <a:xfrm>
                <a:off x="1223087" y="262594"/>
                <a:ext cx="9438622" cy="652781"/>
              </a:xfrm>
              <a:prstGeom prst="rect">
                <a:avLst/>
              </a:prstGeom>
              <a:solidFill>
                <a:srgbClr val="99CC00"/>
              </a:solidFill>
              <a:ln>
                <a:solidFill>
                  <a:srgbClr val="99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BIZ UDPゴシック" panose="020B0400000000000000" pitchFamily="50" charset="-128"/>
                    <a:ea typeface="BIZ UDPゴシック" panose="020B0400000000000000" pitchFamily="50" charset="-128"/>
                  </a:rPr>
                  <a:t>かながわ 未来発見 </a:t>
                </a:r>
                <a:r>
                  <a:rPr kumimoji="1" lang="en-US" altLang="ja-JP" sz="2800" b="1" dirty="0">
                    <a:latin typeface="BIZ UDPゴシック" panose="020B0400000000000000" pitchFamily="50" charset="-128"/>
                    <a:ea typeface="BIZ UDPゴシック" panose="020B0400000000000000" pitchFamily="50" charset="-128"/>
                  </a:rPr>
                  <a:t>× </a:t>
                </a:r>
                <a:r>
                  <a:rPr kumimoji="1" lang="ja-JP" altLang="en-US" sz="2800" b="1" dirty="0">
                    <a:latin typeface="BIZ UDPゴシック" panose="020B0400000000000000" pitchFamily="50" charset="-128"/>
                    <a:ea typeface="BIZ UDPゴシック" panose="020B0400000000000000" pitchFamily="50" charset="-128"/>
                  </a:rPr>
                  <a:t>探究学習プログラム　ワークシート</a:t>
                </a:r>
                <a:endParaRPr kumimoji="1" lang="ja-JP" altLang="en-US" sz="3600" b="1" dirty="0">
                  <a:latin typeface="BIZ UDPゴシック" panose="020B0400000000000000" pitchFamily="50" charset="-128"/>
                  <a:ea typeface="BIZ UDPゴシック" panose="020B0400000000000000" pitchFamily="50" charset="-128"/>
                </a:endParaRPr>
              </a:p>
            </p:txBody>
          </p:sp>
          <p:pic>
            <p:nvPicPr>
              <p:cNvPr id="85" name="図 84">
                <a:extLst>
                  <a:ext uri="{FF2B5EF4-FFF2-40B4-BE49-F238E27FC236}">
                    <a16:creationId xmlns:a16="http://schemas.microsoft.com/office/drawing/2014/main" id="{8404A20B-9904-202F-C9A0-E70BBAC322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794" y="204966"/>
                <a:ext cx="839968" cy="819228"/>
              </a:xfrm>
              <a:prstGeom prst="rect">
                <a:avLst/>
              </a:prstGeom>
            </p:spPr>
          </p:pic>
          <p:sp>
            <p:nvSpPr>
              <p:cNvPr id="167" name="テキスト ボックス 166">
                <a:extLst>
                  <a:ext uri="{FF2B5EF4-FFF2-40B4-BE49-F238E27FC236}">
                    <a16:creationId xmlns:a16="http://schemas.microsoft.com/office/drawing/2014/main" id="{8E2C0367-1B7D-5C95-E9ED-CB18BCC6BE05}"/>
                  </a:ext>
                </a:extLst>
              </p:cNvPr>
              <p:cNvSpPr txBox="1"/>
              <p:nvPr/>
            </p:nvSpPr>
            <p:spPr>
              <a:xfrm>
                <a:off x="96023" y="9749770"/>
                <a:ext cx="2917884" cy="738664"/>
              </a:xfrm>
              <a:prstGeom prst="rect">
                <a:avLst/>
              </a:prstGeom>
              <a:noFill/>
            </p:spPr>
            <p:txBody>
              <a:bodyPr wrap="square">
                <a:spAutoFit/>
              </a:bodyPr>
              <a:lstStyle/>
              <a:p>
                <a:r>
                  <a:rPr kumimoji="1" lang="ja-JP" altLang="en-US" sz="1400" dirty="0">
                    <a:latin typeface="BIZ UDPゴシック" panose="020B0400000000000000" pitchFamily="50" charset="-128"/>
                    <a:ea typeface="BIZ UDPゴシック" panose="020B0400000000000000" pitchFamily="50" charset="-128"/>
                  </a:rPr>
                  <a:t>神奈川県の</a:t>
                </a:r>
                <a:r>
                  <a:rPr kumimoji="1" lang="ja-JP" altLang="en-US" sz="1400" dirty="0" smtClean="0">
                    <a:latin typeface="BIZ UDPゴシック" panose="020B0400000000000000" pitchFamily="50" charset="-128"/>
                    <a:ea typeface="BIZ UDPゴシック" panose="020B0400000000000000" pitchFamily="50" charset="-128"/>
                  </a:rPr>
                  <a:t>取組から</a:t>
                </a:r>
                <a:r>
                  <a:rPr kumimoji="1" lang="ja-JP" altLang="en-US" sz="1400" dirty="0">
                    <a:latin typeface="BIZ UDPゴシック" panose="020B0400000000000000" pitchFamily="50" charset="-128"/>
                    <a:ea typeface="BIZ UDPゴシック" panose="020B0400000000000000" pitchFamily="50" charset="-128"/>
                  </a:rPr>
                  <a:t>、「地球に優しい暮らし方」のヒントを見つけてみましょう。</a:t>
                </a:r>
              </a:p>
            </p:txBody>
          </p:sp>
          <p:cxnSp>
            <p:nvCxnSpPr>
              <p:cNvPr id="169" name="直線コネクタ 168">
                <a:extLst>
                  <a:ext uri="{FF2B5EF4-FFF2-40B4-BE49-F238E27FC236}">
                    <a16:creationId xmlns:a16="http://schemas.microsoft.com/office/drawing/2014/main" id="{880DBEAB-23AB-8C5C-3B61-D8049A023851}"/>
                  </a:ext>
                </a:extLst>
              </p:cNvPr>
              <p:cNvCxnSpPr/>
              <p:nvPr/>
            </p:nvCxnSpPr>
            <p:spPr>
              <a:xfrm>
                <a:off x="96023" y="4009779"/>
                <a:ext cx="2841646" cy="0"/>
              </a:xfrm>
              <a:prstGeom prst="line">
                <a:avLst/>
              </a:prstGeom>
              <a:ln w="57150">
                <a:solidFill>
                  <a:srgbClr val="99CC00"/>
                </a:solidFill>
              </a:ln>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98054DD2-046F-6272-428A-A6B950D7E7E0}"/>
                  </a:ext>
                </a:extLst>
              </p:cNvPr>
              <p:cNvSpPr txBox="1"/>
              <p:nvPr/>
            </p:nvSpPr>
            <p:spPr>
              <a:xfrm>
                <a:off x="0" y="3563369"/>
                <a:ext cx="3108607" cy="400110"/>
              </a:xfrm>
              <a:prstGeom prst="rect">
                <a:avLst/>
              </a:prstGeom>
              <a:noFill/>
            </p:spPr>
            <p:txBody>
              <a:bodyPr wrap="square">
                <a:spAutoFit/>
              </a:bodyPr>
              <a:lstStyle/>
              <a:p>
                <a:pPr algn="ctr"/>
                <a:r>
                  <a:rPr kumimoji="1" lang="ja-JP" altLang="en-US" sz="2000" b="1" dirty="0">
                    <a:latin typeface="BIZ UDPゴシック" panose="020B0400000000000000" pitchFamily="50" charset="-128"/>
                    <a:ea typeface="BIZ UDPゴシック" panose="020B0400000000000000" pitchFamily="50" charset="-128"/>
                  </a:rPr>
                  <a:t>サステナブルな社会</a:t>
                </a:r>
              </a:p>
            </p:txBody>
          </p:sp>
          <p:pic>
            <p:nvPicPr>
              <p:cNvPr id="2" name="図 1">
                <a:extLst>
                  <a:ext uri="{FF2B5EF4-FFF2-40B4-BE49-F238E27FC236}">
                    <a16:creationId xmlns:a16="http://schemas.microsoft.com/office/drawing/2014/main" id="{5125E882-EF22-3403-32CF-3AF4C81EE4E2}"/>
                  </a:ext>
                </a:extLst>
              </p:cNvPr>
              <p:cNvPicPr>
                <a:picLocks noChangeAspect="1"/>
              </p:cNvPicPr>
              <p:nvPr/>
            </p:nvPicPr>
            <p:blipFill>
              <a:blip r:embed="rId3"/>
              <a:stretch>
                <a:fillRect/>
              </a:stretch>
            </p:blipFill>
            <p:spPr>
              <a:xfrm>
                <a:off x="279873" y="1174732"/>
                <a:ext cx="2578832" cy="2328874"/>
              </a:xfrm>
              <a:prstGeom prst="rect">
                <a:avLst/>
              </a:prstGeom>
            </p:spPr>
          </p:pic>
          <p:pic>
            <p:nvPicPr>
              <p:cNvPr id="3" name="図 2">
                <a:extLst>
                  <a:ext uri="{FF2B5EF4-FFF2-40B4-BE49-F238E27FC236}">
                    <a16:creationId xmlns:a16="http://schemas.microsoft.com/office/drawing/2014/main" id="{B76D213D-BEFB-563C-ADEE-0AB150A3F255}"/>
                  </a:ext>
                </a:extLst>
              </p:cNvPr>
              <p:cNvPicPr>
                <a:picLocks noChangeAspect="1"/>
              </p:cNvPicPr>
              <p:nvPr/>
            </p:nvPicPr>
            <p:blipFill>
              <a:blip r:embed="rId4"/>
              <a:stretch>
                <a:fillRect/>
              </a:stretch>
            </p:blipFill>
            <p:spPr>
              <a:xfrm>
                <a:off x="346640" y="6029484"/>
                <a:ext cx="2328502" cy="2210455"/>
              </a:xfrm>
              <a:prstGeom prst="rect">
                <a:avLst/>
              </a:prstGeom>
            </p:spPr>
          </p:pic>
          <p:pic>
            <p:nvPicPr>
              <p:cNvPr id="18" name="サステナブルな未来をかながわで見つけよう。">
                <a:extLst>
                  <a:ext uri="{FF2B5EF4-FFF2-40B4-BE49-F238E27FC236}">
                    <a16:creationId xmlns:a16="http://schemas.microsoft.com/office/drawing/2014/main" id="{D7AAA2A2-2344-BA09-BF7A-A091286729A2}"/>
                  </a:ext>
                </a:extLst>
              </p:cNvPr>
              <p:cNvPicPr>
                <a:picLocks noChangeAspect="1"/>
              </p:cNvPicPr>
              <p:nvPr/>
            </p:nvPicPr>
            <p:blipFill>
              <a:blip r:embed="rId5"/>
              <a:stretch>
                <a:fillRect/>
              </a:stretch>
            </p:blipFill>
            <p:spPr>
              <a:xfrm>
                <a:off x="506786" y="8161114"/>
                <a:ext cx="2122946" cy="1373671"/>
              </a:xfrm>
              <a:prstGeom prst="rect">
                <a:avLst/>
              </a:prstGeom>
            </p:spPr>
          </p:pic>
        </p:grpSp>
      </p:grpSp>
    </p:spTree>
    <p:extLst>
      <p:ext uri="{BB962C8B-B14F-4D97-AF65-F5344CB8AC3E}">
        <p14:creationId xmlns:p14="http://schemas.microsoft.com/office/powerpoint/2010/main" val="2946907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21CF2-B335-B008-B92A-D47062BFCCF4}"/>
            </a:ext>
          </a:extLst>
        </p:cNvPr>
        <p:cNvGrpSpPr/>
        <p:nvPr/>
      </p:nvGrpSpPr>
      <p:grpSpPr>
        <a:xfrm>
          <a:off x="0" y="0"/>
          <a:ext cx="0" cy="0"/>
          <a:chOff x="0" y="0"/>
          <a:chExt cx="0" cy="0"/>
        </a:xfrm>
      </p:grpSpPr>
      <p:sp>
        <p:nvSpPr>
          <p:cNvPr id="87" name="Freeform 10">
            <a:extLst>
              <a:ext uri="{FF2B5EF4-FFF2-40B4-BE49-F238E27FC236}">
                <a16:creationId xmlns:a16="http://schemas.microsoft.com/office/drawing/2014/main" id="{ABBB3739-98BA-DA47-8A7C-8639A79DFA60}"/>
              </a:ext>
            </a:extLst>
          </p:cNvPr>
          <p:cNvSpPr/>
          <p:nvPr/>
        </p:nvSpPr>
        <p:spPr>
          <a:xfrm>
            <a:off x="3333379" y="1177969"/>
            <a:ext cx="4832273" cy="892131"/>
          </a:xfrm>
          <a:custGeom>
            <a:avLst/>
            <a:gdLst/>
            <a:ahLst/>
            <a:cxnLst/>
            <a:rect l="l" t="t" r="r" b="b"/>
            <a:pathLst>
              <a:path w="4238904" h="1032830">
                <a:moveTo>
                  <a:pt x="0" y="0"/>
                </a:moveTo>
                <a:lnTo>
                  <a:pt x="4238904" y="0"/>
                </a:lnTo>
                <a:lnTo>
                  <a:pt x="4238904" y="1032830"/>
                </a:lnTo>
                <a:lnTo>
                  <a:pt x="0" y="1032830"/>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88" name="TextBox 11">
            <a:extLst>
              <a:ext uri="{FF2B5EF4-FFF2-40B4-BE49-F238E27FC236}">
                <a16:creationId xmlns:a16="http://schemas.microsoft.com/office/drawing/2014/main" id="{B2013DFD-7E4B-43D0-00E3-75960BEB11B5}"/>
              </a:ext>
            </a:extLst>
          </p:cNvPr>
          <p:cNvSpPr txBox="1"/>
          <p:nvPr/>
        </p:nvSpPr>
        <p:spPr>
          <a:xfrm>
            <a:off x="3333379" y="1161514"/>
            <a:ext cx="4832273" cy="908586"/>
          </a:xfrm>
          <a:prstGeom prst="rect">
            <a:avLst/>
          </a:prstGeom>
        </p:spPr>
        <p:txBody>
          <a:bodyPr lIns="35919" tIns="35919" rIns="35919" bIns="35919" rtlCol="0" anchor="ctr"/>
          <a:lstStyle/>
          <a:p>
            <a:pPr algn="ctr">
              <a:lnSpc>
                <a:spcPts val="1385"/>
              </a:lnSpc>
            </a:pPr>
            <a:endParaRPr>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2E57D198-AFBF-5EDF-3A05-E5B0C3A4E7D3}"/>
              </a:ext>
            </a:extLst>
          </p:cNvPr>
          <p:cNvGrpSpPr/>
          <p:nvPr/>
        </p:nvGrpSpPr>
        <p:grpSpPr>
          <a:xfrm>
            <a:off x="3332760" y="986665"/>
            <a:ext cx="2686306" cy="468402"/>
            <a:chOff x="3332760" y="986665"/>
            <a:chExt cx="2686306" cy="468402"/>
          </a:xfrm>
        </p:grpSpPr>
        <p:grpSp>
          <p:nvGrpSpPr>
            <p:cNvPr id="89" name="Group 12">
              <a:extLst>
                <a:ext uri="{FF2B5EF4-FFF2-40B4-BE49-F238E27FC236}">
                  <a16:creationId xmlns:a16="http://schemas.microsoft.com/office/drawing/2014/main" id="{9040A31A-7581-D33C-CD9E-5DBEE35D2E4D}"/>
                </a:ext>
              </a:extLst>
            </p:cNvPr>
            <p:cNvGrpSpPr/>
            <p:nvPr/>
          </p:nvGrpSpPr>
          <p:grpSpPr>
            <a:xfrm>
              <a:off x="3332760" y="986665"/>
              <a:ext cx="2686306" cy="468402"/>
              <a:chOff x="0" y="-38100"/>
              <a:chExt cx="2050524" cy="267121"/>
            </a:xfrm>
          </p:grpSpPr>
          <p:sp>
            <p:nvSpPr>
              <p:cNvPr id="90" name="Freeform 13">
                <a:extLst>
                  <a:ext uri="{FF2B5EF4-FFF2-40B4-BE49-F238E27FC236}">
                    <a16:creationId xmlns:a16="http://schemas.microsoft.com/office/drawing/2014/main" id="{15CB0D74-16B8-2602-57B5-E57EDF94AB6F}"/>
                  </a:ext>
                </a:extLst>
              </p:cNvPr>
              <p:cNvSpPr/>
              <p:nvPr/>
            </p:nvSpPr>
            <p:spPr>
              <a:xfrm>
                <a:off x="0" y="0"/>
                <a:ext cx="2050524" cy="229021"/>
              </a:xfrm>
              <a:custGeom>
                <a:avLst/>
                <a:gdLst/>
                <a:ahLst/>
                <a:cxnLst/>
                <a:rect l="l" t="t" r="r" b="b"/>
                <a:pathLst>
                  <a:path w="2050524" h="229021">
                    <a:moveTo>
                      <a:pt x="0" y="0"/>
                    </a:moveTo>
                    <a:lnTo>
                      <a:pt x="2050524" y="0"/>
                    </a:lnTo>
                    <a:lnTo>
                      <a:pt x="2050524" y="229021"/>
                    </a:lnTo>
                    <a:lnTo>
                      <a:pt x="0" y="229021"/>
                    </a:lnTo>
                    <a:close/>
                  </a:path>
                </a:pathLst>
              </a:custGeom>
              <a:solidFill>
                <a:srgbClr val="B6E2D3"/>
              </a:solidFill>
              <a:ln w="9525" cap="sq">
                <a:solidFill>
                  <a:srgbClr val="000000"/>
                </a:solidFill>
                <a:prstDash val="solid"/>
                <a:miter/>
              </a:ln>
            </p:spPr>
            <p:txBody>
              <a:bodyPr/>
              <a:lstStyle/>
              <a:p>
                <a:endParaRPr lang="ja-JP" altLang="en-US" dirty="0"/>
              </a:p>
            </p:txBody>
          </p:sp>
          <p:sp>
            <p:nvSpPr>
              <p:cNvPr id="91" name="TextBox 14">
                <a:extLst>
                  <a:ext uri="{FF2B5EF4-FFF2-40B4-BE49-F238E27FC236}">
                    <a16:creationId xmlns:a16="http://schemas.microsoft.com/office/drawing/2014/main" id="{FFB1D6FE-5CFA-39DA-8FBA-96580C79B481}"/>
                  </a:ext>
                </a:extLst>
              </p:cNvPr>
              <p:cNvSpPr txBox="1"/>
              <p:nvPr/>
            </p:nvSpPr>
            <p:spPr>
              <a:xfrm>
                <a:off x="0" y="-38100"/>
                <a:ext cx="2050524" cy="267121"/>
              </a:xfrm>
              <a:prstGeom prst="rect">
                <a:avLst/>
              </a:prstGeom>
            </p:spPr>
            <p:txBody>
              <a:bodyPr lIns="35919" tIns="35919" rIns="35919" bIns="35919" rtlCol="0" anchor="ctr"/>
              <a:lstStyle/>
              <a:p>
                <a:pPr>
                  <a:lnSpc>
                    <a:spcPts val="1820"/>
                  </a:lnSpc>
                </a:pPr>
                <a:endParaRPr lang="en-US" sz="1300" b="1" dirty="0">
                  <a:solidFill>
                    <a:srgbClr val="333333"/>
                  </a:solidFill>
                  <a:latin typeface="BIZ UDPゴシック" panose="020B0400000000000000" pitchFamily="50" charset="-128"/>
                  <a:ea typeface="BIZ UDPゴシック" panose="020B0400000000000000" pitchFamily="50" charset="-128"/>
                  <a:cs typeface="Open Sans"/>
                  <a:sym typeface="Open Sans"/>
                </a:endParaRPr>
              </a:p>
            </p:txBody>
          </p:sp>
        </p:grpSp>
        <p:sp>
          <p:nvSpPr>
            <p:cNvPr id="95" name="TextBox 41">
              <a:extLst>
                <a:ext uri="{FF2B5EF4-FFF2-40B4-BE49-F238E27FC236}">
                  <a16:creationId xmlns:a16="http://schemas.microsoft.com/office/drawing/2014/main" id="{AA71BFD5-B309-B55A-B056-D4A2A009BBF7}"/>
                </a:ext>
              </a:extLst>
            </p:cNvPr>
            <p:cNvSpPr txBox="1"/>
            <p:nvPr/>
          </p:nvSpPr>
          <p:spPr>
            <a:xfrm>
              <a:off x="3432658" y="1085181"/>
              <a:ext cx="507381" cy="305725"/>
            </a:xfrm>
            <a:prstGeom prst="rect">
              <a:avLst/>
            </a:prstGeom>
          </p:spPr>
          <p:txBody>
            <a:bodyPr wrap="square" lIns="0" tIns="0" rIns="0" bIns="0" rtlCol="0" anchor="ctr">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01</a:t>
              </a:r>
            </a:p>
          </p:txBody>
        </p:sp>
        <p:sp>
          <p:nvSpPr>
            <p:cNvPr id="96" name="テキスト ボックス 95">
              <a:extLst>
                <a:ext uri="{FF2B5EF4-FFF2-40B4-BE49-F238E27FC236}">
                  <a16:creationId xmlns:a16="http://schemas.microsoft.com/office/drawing/2014/main" id="{9DBECC5C-F7BC-E8AF-681A-50C936CBE871}"/>
                </a:ext>
              </a:extLst>
            </p:cNvPr>
            <p:cNvSpPr txBox="1"/>
            <p:nvPr/>
          </p:nvSpPr>
          <p:spPr>
            <a:xfrm>
              <a:off x="3790192" y="1092616"/>
              <a:ext cx="217892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見学する施設や場所</a:t>
              </a:r>
              <a:endParaRPr kumimoji="1" lang="ja-JP" altLang="en-US" sz="1600" dirty="0"/>
            </a:p>
          </p:txBody>
        </p:sp>
      </p:grpSp>
      <p:sp>
        <p:nvSpPr>
          <p:cNvPr id="98" name="Freeform 16">
            <a:extLst>
              <a:ext uri="{FF2B5EF4-FFF2-40B4-BE49-F238E27FC236}">
                <a16:creationId xmlns:a16="http://schemas.microsoft.com/office/drawing/2014/main" id="{7CDCE1F3-EFF4-3C47-26DE-AB1B1F1208D9}"/>
              </a:ext>
            </a:extLst>
          </p:cNvPr>
          <p:cNvSpPr/>
          <p:nvPr/>
        </p:nvSpPr>
        <p:spPr>
          <a:xfrm>
            <a:off x="4045919" y="2434101"/>
            <a:ext cx="3323869" cy="1565269"/>
          </a:xfrm>
          <a:custGeom>
            <a:avLst/>
            <a:gdLst/>
            <a:ahLst/>
            <a:cxnLst/>
            <a:rect l="l" t="t" r="r" b="b"/>
            <a:pathLst>
              <a:path w="2217984" h="2215244">
                <a:moveTo>
                  <a:pt x="0" y="0"/>
                </a:moveTo>
                <a:lnTo>
                  <a:pt x="2217984" y="0"/>
                </a:lnTo>
                <a:lnTo>
                  <a:pt x="2217984" y="2215244"/>
                </a:lnTo>
                <a:lnTo>
                  <a:pt x="0" y="2215244"/>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99" name="TextBox 17">
            <a:extLst>
              <a:ext uri="{FF2B5EF4-FFF2-40B4-BE49-F238E27FC236}">
                <a16:creationId xmlns:a16="http://schemas.microsoft.com/office/drawing/2014/main" id="{75D54BCD-1495-E2F5-17FE-8B368E718D9E}"/>
              </a:ext>
            </a:extLst>
          </p:cNvPr>
          <p:cNvSpPr txBox="1"/>
          <p:nvPr/>
        </p:nvSpPr>
        <p:spPr>
          <a:xfrm>
            <a:off x="4045919" y="2420640"/>
            <a:ext cx="3323869" cy="1578730"/>
          </a:xfrm>
          <a:prstGeom prst="rect">
            <a:avLst/>
          </a:prstGeom>
        </p:spPr>
        <p:txBody>
          <a:bodyPr lIns="35919" tIns="35919" rIns="35919" bIns="35919" rtlCol="0" anchor="ctr"/>
          <a:lstStyle/>
          <a:p>
            <a:pPr algn="ctr">
              <a:lnSpc>
                <a:spcPts val="1385"/>
              </a:lnSpc>
            </a:pPr>
            <a:endParaRPr/>
          </a:p>
        </p:txBody>
      </p:sp>
      <p:sp>
        <p:nvSpPr>
          <p:cNvPr id="114" name="Freeform 31">
            <a:extLst>
              <a:ext uri="{FF2B5EF4-FFF2-40B4-BE49-F238E27FC236}">
                <a16:creationId xmlns:a16="http://schemas.microsoft.com/office/drawing/2014/main" id="{F1AA83E6-2D24-CACF-5AC6-4FD3F143D0AE}"/>
              </a:ext>
            </a:extLst>
          </p:cNvPr>
          <p:cNvSpPr/>
          <p:nvPr/>
        </p:nvSpPr>
        <p:spPr>
          <a:xfrm>
            <a:off x="4045919" y="4444896"/>
            <a:ext cx="9483550" cy="3525628"/>
          </a:xfrm>
          <a:custGeom>
            <a:avLst/>
            <a:gdLst/>
            <a:ahLst/>
            <a:cxnLst/>
            <a:rect l="l" t="t" r="r" b="b"/>
            <a:pathLst>
              <a:path w="2141578" h="2187007">
                <a:moveTo>
                  <a:pt x="0" y="0"/>
                </a:moveTo>
                <a:lnTo>
                  <a:pt x="2141578" y="0"/>
                </a:lnTo>
                <a:lnTo>
                  <a:pt x="2141578" y="2187007"/>
                </a:lnTo>
                <a:lnTo>
                  <a:pt x="0" y="2187007"/>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15" name="TextBox 32">
            <a:extLst>
              <a:ext uri="{FF2B5EF4-FFF2-40B4-BE49-F238E27FC236}">
                <a16:creationId xmlns:a16="http://schemas.microsoft.com/office/drawing/2014/main" id="{155831B5-9ACD-DECD-D7AD-9F5D59C891BC}"/>
              </a:ext>
            </a:extLst>
          </p:cNvPr>
          <p:cNvSpPr txBox="1"/>
          <p:nvPr/>
        </p:nvSpPr>
        <p:spPr>
          <a:xfrm>
            <a:off x="4045919" y="4414186"/>
            <a:ext cx="9483550" cy="3556338"/>
          </a:xfrm>
          <a:prstGeom prst="rect">
            <a:avLst/>
          </a:prstGeom>
        </p:spPr>
        <p:txBody>
          <a:bodyPr lIns="35919" tIns="35919" rIns="35919" bIns="35919" rtlCol="0" anchor="ctr"/>
          <a:lstStyle/>
          <a:p>
            <a:pPr algn="ctr">
              <a:lnSpc>
                <a:spcPts val="1385"/>
              </a:lnSpc>
            </a:pPr>
            <a:endParaRPr/>
          </a:p>
        </p:txBody>
      </p:sp>
      <p:sp>
        <p:nvSpPr>
          <p:cNvPr id="118" name="Freeform 25">
            <a:extLst>
              <a:ext uri="{FF2B5EF4-FFF2-40B4-BE49-F238E27FC236}">
                <a16:creationId xmlns:a16="http://schemas.microsoft.com/office/drawing/2014/main" id="{7F6B447A-CE6E-A8CA-326E-15E43EE60828}"/>
              </a:ext>
            </a:extLst>
          </p:cNvPr>
          <p:cNvSpPr/>
          <p:nvPr/>
        </p:nvSpPr>
        <p:spPr>
          <a:xfrm>
            <a:off x="4018535" y="8389047"/>
            <a:ext cx="3351254" cy="2037672"/>
          </a:xfrm>
          <a:custGeom>
            <a:avLst/>
            <a:gdLst/>
            <a:ahLst/>
            <a:cxnLst/>
            <a:rect l="l" t="t" r="r" b="b"/>
            <a:pathLst>
              <a:path w="2159723" h="1796622">
                <a:moveTo>
                  <a:pt x="0" y="0"/>
                </a:moveTo>
                <a:lnTo>
                  <a:pt x="2159723" y="0"/>
                </a:lnTo>
                <a:lnTo>
                  <a:pt x="2159723" y="1796622"/>
                </a:lnTo>
                <a:lnTo>
                  <a:pt x="0" y="1796622"/>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19" name="TextBox 26">
            <a:extLst>
              <a:ext uri="{FF2B5EF4-FFF2-40B4-BE49-F238E27FC236}">
                <a16:creationId xmlns:a16="http://schemas.microsoft.com/office/drawing/2014/main" id="{80AC2F03-6FFB-6EA7-AD89-AAB79F1A5D11}"/>
              </a:ext>
            </a:extLst>
          </p:cNvPr>
          <p:cNvSpPr txBox="1"/>
          <p:nvPr/>
        </p:nvSpPr>
        <p:spPr>
          <a:xfrm>
            <a:off x="4018535" y="8367441"/>
            <a:ext cx="3351254" cy="2059277"/>
          </a:xfrm>
          <a:prstGeom prst="rect">
            <a:avLst/>
          </a:prstGeom>
        </p:spPr>
        <p:txBody>
          <a:bodyPr lIns="35919" tIns="35919" rIns="35919" bIns="35919" rtlCol="0" anchor="ctr"/>
          <a:lstStyle/>
          <a:p>
            <a:pPr algn="ctr">
              <a:lnSpc>
                <a:spcPts val="1385"/>
              </a:lnSpc>
            </a:pPr>
            <a:endParaRPr/>
          </a:p>
        </p:txBody>
      </p:sp>
      <p:sp>
        <p:nvSpPr>
          <p:cNvPr id="126" name="Freeform 16">
            <a:extLst>
              <a:ext uri="{FF2B5EF4-FFF2-40B4-BE49-F238E27FC236}">
                <a16:creationId xmlns:a16="http://schemas.microsoft.com/office/drawing/2014/main" id="{F8F40242-069B-CB77-7DDD-EC5EF0318DD5}"/>
              </a:ext>
            </a:extLst>
          </p:cNvPr>
          <p:cNvSpPr/>
          <p:nvPr/>
        </p:nvSpPr>
        <p:spPr>
          <a:xfrm>
            <a:off x="7502943" y="2404302"/>
            <a:ext cx="6026525" cy="1595068"/>
          </a:xfrm>
          <a:custGeom>
            <a:avLst/>
            <a:gdLst/>
            <a:ahLst/>
            <a:cxnLst/>
            <a:rect l="l" t="t" r="r" b="b"/>
            <a:pathLst>
              <a:path w="2217984" h="2215244">
                <a:moveTo>
                  <a:pt x="0" y="0"/>
                </a:moveTo>
                <a:lnTo>
                  <a:pt x="2217984" y="0"/>
                </a:lnTo>
                <a:lnTo>
                  <a:pt x="2217984" y="2215244"/>
                </a:lnTo>
                <a:lnTo>
                  <a:pt x="0" y="2215244"/>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27" name="TextBox 17">
            <a:extLst>
              <a:ext uri="{FF2B5EF4-FFF2-40B4-BE49-F238E27FC236}">
                <a16:creationId xmlns:a16="http://schemas.microsoft.com/office/drawing/2014/main" id="{66B3CACA-74BD-7366-BD95-EF40D0F456D0}"/>
              </a:ext>
            </a:extLst>
          </p:cNvPr>
          <p:cNvSpPr txBox="1"/>
          <p:nvPr/>
        </p:nvSpPr>
        <p:spPr>
          <a:xfrm>
            <a:off x="7502943" y="2390585"/>
            <a:ext cx="6026525" cy="1608785"/>
          </a:xfrm>
          <a:prstGeom prst="rect">
            <a:avLst/>
          </a:prstGeom>
        </p:spPr>
        <p:txBody>
          <a:bodyPr lIns="35919" tIns="35919" rIns="35919" bIns="35919" rtlCol="0" anchor="ctr"/>
          <a:lstStyle/>
          <a:p>
            <a:pPr algn="ctr">
              <a:lnSpc>
                <a:spcPts val="1385"/>
              </a:lnSpc>
            </a:pPr>
            <a:endParaRPr/>
          </a:p>
        </p:txBody>
      </p:sp>
      <p:sp>
        <p:nvSpPr>
          <p:cNvPr id="135" name="四角形: 角を丸くする 134">
            <a:extLst>
              <a:ext uri="{FF2B5EF4-FFF2-40B4-BE49-F238E27FC236}">
                <a16:creationId xmlns:a16="http://schemas.microsoft.com/office/drawing/2014/main" id="{3F2A567E-97B6-B80A-1D7A-9A90A42378B7}"/>
              </a:ext>
            </a:extLst>
          </p:cNvPr>
          <p:cNvSpPr/>
          <p:nvPr/>
        </p:nvSpPr>
        <p:spPr>
          <a:xfrm>
            <a:off x="3333379" y="2244352"/>
            <a:ext cx="579384" cy="1755017"/>
          </a:xfrm>
          <a:prstGeom prst="roundRect">
            <a:avLst>
              <a:gd name="adj" fmla="val 4392"/>
            </a:avLst>
          </a:prstGeom>
          <a:solidFill>
            <a:srgbClr val="B4D7FF"/>
          </a:solidFill>
          <a:ln>
            <a:solidFill>
              <a:srgbClr val="B4D7FF"/>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事前学習</a:t>
            </a:r>
          </a:p>
        </p:txBody>
      </p:sp>
      <p:sp>
        <p:nvSpPr>
          <p:cNvPr id="136" name="四角形: 角を丸くする 135">
            <a:extLst>
              <a:ext uri="{FF2B5EF4-FFF2-40B4-BE49-F238E27FC236}">
                <a16:creationId xmlns:a16="http://schemas.microsoft.com/office/drawing/2014/main" id="{BC0D9D4A-F95D-0C11-7C41-53AD42154E56}"/>
              </a:ext>
            </a:extLst>
          </p:cNvPr>
          <p:cNvSpPr/>
          <p:nvPr/>
        </p:nvSpPr>
        <p:spPr>
          <a:xfrm>
            <a:off x="3338468" y="4278258"/>
            <a:ext cx="579384" cy="3692265"/>
          </a:xfrm>
          <a:prstGeom prst="roundRect">
            <a:avLst>
              <a:gd name="adj" fmla="val 4392"/>
            </a:avLst>
          </a:prstGeom>
          <a:solidFill>
            <a:srgbClr val="FDE9FF"/>
          </a:solidFill>
          <a:ln>
            <a:solidFill>
              <a:srgbClr val="FDE9FF"/>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現地学習</a:t>
            </a:r>
          </a:p>
        </p:txBody>
      </p:sp>
      <p:sp>
        <p:nvSpPr>
          <p:cNvPr id="137" name="四角形: 角を丸くする 136">
            <a:extLst>
              <a:ext uri="{FF2B5EF4-FFF2-40B4-BE49-F238E27FC236}">
                <a16:creationId xmlns:a16="http://schemas.microsoft.com/office/drawing/2014/main" id="{BCA2A2A2-2A78-9323-C8C8-F452C7E0F128}"/>
              </a:ext>
            </a:extLst>
          </p:cNvPr>
          <p:cNvSpPr/>
          <p:nvPr/>
        </p:nvSpPr>
        <p:spPr>
          <a:xfrm>
            <a:off x="3333379" y="8239939"/>
            <a:ext cx="579384" cy="2186779"/>
          </a:xfrm>
          <a:prstGeom prst="roundRect">
            <a:avLst>
              <a:gd name="adj" fmla="val 4392"/>
            </a:avLst>
          </a:prstGeom>
          <a:solidFill>
            <a:srgbClr val="FFEDA1"/>
          </a:solidFill>
          <a:ln>
            <a:solidFill>
              <a:srgbClr val="FFEDA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事後学習</a:t>
            </a:r>
          </a:p>
        </p:txBody>
      </p:sp>
      <p:sp>
        <p:nvSpPr>
          <p:cNvPr id="139" name="矢印: 下 138">
            <a:extLst>
              <a:ext uri="{FF2B5EF4-FFF2-40B4-BE49-F238E27FC236}">
                <a16:creationId xmlns:a16="http://schemas.microsoft.com/office/drawing/2014/main" id="{68A329E7-10DD-EEBA-AAF2-7AAB2BD061F7}"/>
              </a:ext>
            </a:extLst>
          </p:cNvPr>
          <p:cNvSpPr/>
          <p:nvPr/>
        </p:nvSpPr>
        <p:spPr>
          <a:xfrm>
            <a:off x="13697365" y="1993899"/>
            <a:ext cx="266939" cy="6373541"/>
          </a:xfrm>
          <a:prstGeom prst="downArrow">
            <a:avLst/>
          </a:prstGeom>
          <a:solidFill>
            <a:srgbClr val="99CC00"/>
          </a:solidFill>
          <a:ln>
            <a:solidFill>
              <a:srgbClr val="99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Freeform 10">
            <a:extLst>
              <a:ext uri="{FF2B5EF4-FFF2-40B4-BE49-F238E27FC236}">
                <a16:creationId xmlns:a16="http://schemas.microsoft.com/office/drawing/2014/main" id="{FDEEADEE-37C1-F3A1-54B9-69C870C0C9A5}"/>
              </a:ext>
            </a:extLst>
          </p:cNvPr>
          <p:cNvSpPr/>
          <p:nvPr/>
        </p:nvSpPr>
        <p:spPr>
          <a:xfrm>
            <a:off x="8302663" y="1177969"/>
            <a:ext cx="5661641" cy="892131"/>
          </a:xfrm>
          <a:custGeom>
            <a:avLst/>
            <a:gdLst/>
            <a:ahLst/>
            <a:cxnLst/>
            <a:rect l="l" t="t" r="r" b="b"/>
            <a:pathLst>
              <a:path w="4238904" h="1032830">
                <a:moveTo>
                  <a:pt x="0" y="0"/>
                </a:moveTo>
                <a:lnTo>
                  <a:pt x="4238904" y="0"/>
                </a:lnTo>
                <a:lnTo>
                  <a:pt x="4238904" y="1032830"/>
                </a:lnTo>
                <a:lnTo>
                  <a:pt x="0" y="1032830"/>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50" name="TextBox 11">
            <a:extLst>
              <a:ext uri="{FF2B5EF4-FFF2-40B4-BE49-F238E27FC236}">
                <a16:creationId xmlns:a16="http://schemas.microsoft.com/office/drawing/2014/main" id="{F544660A-7B82-20E4-4921-0781E7D94CF9}"/>
              </a:ext>
            </a:extLst>
          </p:cNvPr>
          <p:cNvSpPr txBox="1"/>
          <p:nvPr/>
        </p:nvSpPr>
        <p:spPr>
          <a:xfrm>
            <a:off x="8302663" y="1161514"/>
            <a:ext cx="5661641" cy="908586"/>
          </a:xfrm>
          <a:prstGeom prst="rect">
            <a:avLst/>
          </a:prstGeom>
        </p:spPr>
        <p:txBody>
          <a:bodyPr lIns="35919" tIns="35919" rIns="35919" bIns="35919" rtlCol="0" anchor="ctr"/>
          <a:lstStyle/>
          <a:p>
            <a:pPr algn="ctr">
              <a:lnSpc>
                <a:spcPts val="1385"/>
              </a:lnSpc>
            </a:pPr>
            <a:endParaRPr>
              <a:latin typeface="BIZ UDPゴシック" panose="020B0400000000000000" pitchFamily="50" charset="-128"/>
              <a:ea typeface="BIZ UDPゴシック" panose="020B0400000000000000" pitchFamily="50" charset="-128"/>
            </a:endParaRPr>
          </a:p>
        </p:txBody>
      </p:sp>
      <p:grpSp>
        <p:nvGrpSpPr>
          <p:cNvPr id="151" name="Group 12">
            <a:extLst>
              <a:ext uri="{FF2B5EF4-FFF2-40B4-BE49-F238E27FC236}">
                <a16:creationId xmlns:a16="http://schemas.microsoft.com/office/drawing/2014/main" id="{4029D639-497C-3AFC-901C-668C54D26CD1}"/>
              </a:ext>
            </a:extLst>
          </p:cNvPr>
          <p:cNvGrpSpPr/>
          <p:nvPr/>
        </p:nvGrpSpPr>
        <p:grpSpPr>
          <a:xfrm>
            <a:off x="8302663" y="981327"/>
            <a:ext cx="2386460" cy="468402"/>
            <a:chOff x="0" y="-38100"/>
            <a:chExt cx="2050524" cy="267121"/>
          </a:xfrm>
        </p:grpSpPr>
        <p:sp>
          <p:nvSpPr>
            <p:cNvPr id="152" name="Freeform 13">
              <a:extLst>
                <a:ext uri="{FF2B5EF4-FFF2-40B4-BE49-F238E27FC236}">
                  <a16:creationId xmlns:a16="http://schemas.microsoft.com/office/drawing/2014/main" id="{4BD34A38-236B-53BE-D8A3-2E0E6DA137AC}"/>
                </a:ext>
              </a:extLst>
            </p:cNvPr>
            <p:cNvSpPr/>
            <p:nvPr/>
          </p:nvSpPr>
          <p:spPr>
            <a:xfrm>
              <a:off x="0" y="0"/>
              <a:ext cx="2050524" cy="229021"/>
            </a:xfrm>
            <a:custGeom>
              <a:avLst/>
              <a:gdLst/>
              <a:ahLst/>
              <a:cxnLst/>
              <a:rect l="l" t="t" r="r" b="b"/>
              <a:pathLst>
                <a:path w="2050524" h="229021">
                  <a:moveTo>
                    <a:pt x="0" y="0"/>
                  </a:moveTo>
                  <a:lnTo>
                    <a:pt x="2050524" y="0"/>
                  </a:lnTo>
                  <a:lnTo>
                    <a:pt x="2050524" y="229021"/>
                  </a:lnTo>
                  <a:lnTo>
                    <a:pt x="0" y="229021"/>
                  </a:lnTo>
                  <a:close/>
                </a:path>
              </a:pathLst>
            </a:custGeom>
            <a:solidFill>
              <a:srgbClr val="B6E2D3"/>
            </a:solidFill>
            <a:ln w="9525" cap="sq">
              <a:solidFill>
                <a:srgbClr val="000000"/>
              </a:solidFill>
              <a:prstDash val="solid"/>
              <a:miter/>
            </a:ln>
          </p:spPr>
          <p:txBody>
            <a:bodyPr/>
            <a:lstStyle/>
            <a:p>
              <a:endParaRPr lang="ja-JP" altLang="en-US" dirty="0"/>
            </a:p>
          </p:txBody>
        </p:sp>
        <p:sp>
          <p:nvSpPr>
            <p:cNvPr id="153" name="TextBox 14">
              <a:extLst>
                <a:ext uri="{FF2B5EF4-FFF2-40B4-BE49-F238E27FC236}">
                  <a16:creationId xmlns:a16="http://schemas.microsoft.com/office/drawing/2014/main" id="{A7C32C7E-9515-8786-0503-FF0C7EB52072}"/>
                </a:ext>
              </a:extLst>
            </p:cNvPr>
            <p:cNvSpPr txBox="1"/>
            <p:nvPr/>
          </p:nvSpPr>
          <p:spPr>
            <a:xfrm>
              <a:off x="0" y="-38100"/>
              <a:ext cx="2050524" cy="267121"/>
            </a:xfrm>
            <a:prstGeom prst="rect">
              <a:avLst/>
            </a:prstGeom>
          </p:spPr>
          <p:txBody>
            <a:bodyPr lIns="35919" tIns="35919" rIns="35919" bIns="35919" rtlCol="0" anchor="ctr"/>
            <a:lstStyle/>
            <a:p>
              <a:pPr>
                <a:lnSpc>
                  <a:spcPts val="1820"/>
                </a:lnSpc>
              </a:pPr>
              <a:endParaRPr lang="en-US" sz="1300" b="1" dirty="0">
                <a:solidFill>
                  <a:srgbClr val="333333"/>
                </a:solidFill>
                <a:latin typeface="BIZ UDPゴシック" panose="020B0400000000000000" pitchFamily="50" charset="-128"/>
                <a:ea typeface="BIZ UDPゴシック" panose="020B0400000000000000" pitchFamily="50" charset="-128"/>
                <a:cs typeface="Open Sans"/>
                <a:sym typeface="Open Sans"/>
              </a:endParaRPr>
            </a:p>
          </p:txBody>
        </p:sp>
      </p:grpSp>
      <p:sp>
        <p:nvSpPr>
          <p:cNvPr id="157" name="Freeform 25">
            <a:extLst>
              <a:ext uri="{FF2B5EF4-FFF2-40B4-BE49-F238E27FC236}">
                <a16:creationId xmlns:a16="http://schemas.microsoft.com/office/drawing/2014/main" id="{8C5CA5BB-D2FD-FD28-6973-51D9F50A2999}"/>
              </a:ext>
            </a:extLst>
          </p:cNvPr>
          <p:cNvSpPr/>
          <p:nvPr/>
        </p:nvSpPr>
        <p:spPr>
          <a:xfrm>
            <a:off x="7524660" y="8405856"/>
            <a:ext cx="6461359" cy="2037672"/>
          </a:xfrm>
          <a:custGeom>
            <a:avLst/>
            <a:gdLst/>
            <a:ahLst/>
            <a:cxnLst/>
            <a:rect l="l" t="t" r="r" b="b"/>
            <a:pathLst>
              <a:path w="2159723" h="1796622">
                <a:moveTo>
                  <a:pt x="0" y="0"/>
                </a:moveTo>
                <a:lnTo>
                  <a:pt x="2159723" y="0"/>
                </a:lnTo>
                <a:lnTo>
                  <a:pt x="2159723" y="1796622"/>
                </a:lnTo>
                <a:lnTo>
                  <a:pt x="0" y="1796622"/>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58" name="TextBox 26">
            <a:extLst>
              <a:ext uri="{FF2B5EF4-FFF2-40B4-BE49-F238E27FC236}">
                <a16:creationId xmlns:a16="http://schemas.microsoft.com/office/drawing/2014/main" id="{832BADA6-3CBA-678E-0482-2D58EF3C1AFE}"/>
              </a:ext>
            </a:extLst>
          </p:cNvPr>
          <p:cNvSpPr txBox="1"/>
          <p:nvPr/>
        </p:nvSpPr>
        <p:spPr>
          <a:xfrm>
            <a:off x="7524660" y="8384250"/>
            <a:ext cx="6461359" cy="2059277"/>
          </a:xfrm>
          <a:prstGeom prst="rect">
            <a:avLst/>
          </a:prstGeom>
        </p:spPr>
        <p:txBody>
          <a:bodyPr lIns="35919" tIns="35919" rIns="35919" bIns="35919" rtlCol="0" anchor="ctr"/>
          <a:lstStyle/>
          <a:p>
            <a:pPr algn="ctr">
              <a:lnSpc>
                <a:spcPts val="1385"/>
              </a:lnSpc>
            </a:pPr>
            <a:endParaRPr/>
          </a:p>
        </p:txBody>
      </p:sp>
      <p:grpSp>
        <p:nvGrpSpPr>
          <p:cNvPr id="7" name="グループ化 6">
            <a:extLst>
              <a:ext uri="{FF2B5EF4-FFF2-40B4-BE49-F238E27FC236}">
                <a16:creationId xmlns:a16="http://schemas.microsoft.com/office/drawing/2014/main" id="{C249E532-1599-D570-36EC-1C318CD081CE}"/>
              </a:ext>
            </a:extLst>
          </p:cNvPr>
          <p:cNvGrpSpPr/>
          <p:nvPr/>
        </p:nvGrpSpPr>
        <p:grpSpPr>
          <a:xfrm>
            <a:off x="7502944" y="2174924"/>
            <a:ext cx="6296951" cy="466990"/>
            <a:chOff x="7502944" y="2174924"/>
            <a:chExt cx="6296951" cy="466990"/>
          </a:xfrm>
        </p:grpSpPr>
        <p:grpSp>
          <p:nvGrpSpPr>
            <p:cNvPr id="128" name="Group 18">
              <a:extLst>
                <a:ext uri="{FF2B5EF4-FFF2-40B4-BE49-F238E27FC236}">
                  <a16:creationId xmlns:a16="http://schemas.microsoft.com/office/drawing/2014/main" id="{99D20411-18FC-5E63-8DCD-AFDEE765A8AB}"/>
                </a:ext>
              </a:extLst>
            </p:cNvPr>
            <p:cNvGrpSpPr/>
            <p:nvPr/>
          </p:nvGrpSpPr>
          <p:grpSpPr>
            <a:xfrm>
              <a:off x="7502944" y="2174924"/>
              <a:ext cx="5749740" cy="448182"/>
              <a:chOff x="0" y="-38100"/>
              <a:chExt cx="1920169" cy="258911"/>
            </a:xfrm>
          </p:grpSpPr>
          <p:sp>
            <p:nvSpPr>
              <p:cNvPr id="129" name="Freeform 19">
                <a:extLst>
                  <a:ext uri="{FF2B5EF4-FFF2-40B4-BE49-F238E27FC236}">
                    <a16:creationId xmlns:a16="http://schemas.microsoft.com/office/drawing/2014/main" id="{F1FD71B6-AF78-5BBB-A1A8-EDAD1ED52A96}"/>
                  </a:ext>
                </a:extLst>
              </p:cNvPr>
              <p:cNvSpPr/>
              <p:nvPr/>
            </p:nvSpPr>
            <p:spPr>
              <a:xfrm>
                <a:off x="0" y="0"/>
                <a:ext cx="964051" cy="220811"/>
              </a:xfrm>
              <a:custGeom>
                <a:avLst/>
                <a:gdLst/>
                <a:ahLst/>
                <a:cxnLst/>
                <a:rect l="l" t="t" r="r" b="b"/>
                <a:pathLst>
                  <a:path w="1920169" h="220811">
                    <a:moveTo>
                      <a:pt x="0" y="0"/>
                    </a:moveTo>
                    <a:lnTo>
                      <a:pt x="1920169" y="0"/>
                    </a:lnTo>
                    <a:lnTo>
                      <a:pt x="1920169" y="220811"/>
                    </a:lnTo>
                    <a:lnTo>
                      <a:pt x="0" y="220811"/>
                    </a:lnTo>
                    <a:close/>
                  </a:path>
                </a:pathLst>
              </a:custGeom>
              <a:solidFill>
                <a:srgbClr val="B4D7FF"/>
              </a:solidFill>
              <a:ln w="9525" cap="sq">
                <a:solidFill>
                  <a:srgbClr val="000000"/>
                </a:solidFill>
                <a:prstDash val="solid"/>
                <a:miter/>
              </a:ln>
            </p:spPr>
          </p:sp>
          <p:sp>
            <p:nvSpPr>
              <p:cNvPr id="130" name="TextBox 20">
                <a:extLst>
                  <a:ext uri="{FF2B5EF4-FFF2-40B4-BE49-F238E27FC236}">
                    <a16:creationId xmlns:a16="http://schemas.microsoft.com/office/drawing/2014/main" id="{CEA0D10B-4A0A-B0D3-FEAA-9EDE47D24003}"/>
                  </a:ext>
                </a:extLst>
              </p:cNvPr>
              <p:cNvSpPr txBox="1"/>
              <p:nvPr/>
            </p:nvSpPr>
            <p:spPr>
              <a:xfrm>
                <a:off x="0" y="-38100"/>
                <a:ext cx="1920169" cy="25891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31" name="TextBox 42">
              <a:extLst>
                <a:ext uri="{FF2B5EF4-FFF2-40B4-BE49-F238E27FC236}">
                  <a16:creationId xmlns:a16="http://schemas.microsoft.com/office/drawing/2014/main" id="{FB7FE976-4034-0FC8-208D-B6E3A6024B47}"/>
                </a:ext>
              </a:extLst>
            </p:cNvPr>
            <p:cNvSpPr txBox="1"/>
            <p:nvPr/>
          </p:nvSpPr>
          <p:spPr>
            <a:xfrm>
              <a:off x="7583330" y="2269451"/>
              <a:ext cx="575701" cy="306238"/>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04</a:t>
              </a:r>
            </a:p>
          </p:txBody>
        </p:sp>
        <p:sp>
          <p:nvSpPr>
            <p:cNvPr id="132" name="テキスト ボックス 131">
              <a:extLst>
                <a:ext uri="{FF2B5EF4-FFF2-40B4-BE49-F238E27FC236}">
                  <a16:creationId xmlns:a16="http://schemas.microsoft.com/office/drawing/2014/main" id="{C8757374-7214-E122-D2C6-34F0071E8B6D}"/>
                </a:ext>
              </a:extLst>
            </p:cNvPr>
            <p:cNvSpPr txBox="1"/>
            <p:nvPr/>
          </p:nvSpPr>
          <p:spPr>
            <a:xfrm>
              <a:off x="7875509" y="2270825"/>
              <a:ext cx="2563477"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見学地のなぜだろう？　</a:t>
              </a:r>
              <a:endParaRPr kumimoji="1" lang="ja-JP" altLang="en-US" sz="1600" dirty="0"/>
            </a:p>
          </p:txBody>
        </p:sp>
        <p:sp>
          <p:nvSpPr>
            <p:cNvPr id="165" name="テキスト ボックス 164">
              <a:extLst>
                <a:ext uri="{FF2B5EF4-FFF2-40B4-BE49-F238E27FC236}">
                  <a16:creationId xmlns:a16="http://schemas.microsoft.com/office/drawing/2014/main" id="{042E8B11-302C-A544-7BE8-6C7040272903}"/>
                </a:ext>
              </a:extLst>
            </p:cNvPr>
            <p:cNvSpPr txBox="1"/>
            <p:nvPr/>
          </p:nvSpPr>
          <p:spPr>
            <a:xfrm>
              <a:off x="10354946" y="2426470"/>
              <a:ext cx="3444949"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★調べてみて疑問に思ったことや見てみたいことを書きましょう</a:t>
              </a:r>
              <a:endParaRPr lang="ja-JP" altLang="en-US" sz="800" dirty="0"/>
            </a:p>
          </p:txBody>
        </p:sp>
      </p:grpSp>
      <p:sp>
        <p:nvSpPr>
          <p:cNvPr id="170" name="テキスト ボックス 169">
            <a:extLst>
              <a:ext uri="{FF2B5EF4-FFF2-40B4-BE49-F238E27FC236}">
                <a16:creationId xmlns:a16="http://schemas.microsoft.com/office/drawing/2014/main" id="{7DC02513-5FF4-3CC2-5184-A0D903912EC6}"/>
              </a:ext>
            </a:extLst>
          </p:cNvPr>
          <p:cNvSpPr txBox="1"/>
          <p:nvPr/>
        </p:nvSpPr>
        <p:spPr>
          <a:xfrm>
            <a:off x="10850593" y="159129"/>
            <a:ext cx="2953271" cy="369332"/>
          </a:xfrm>
          <a:prstGeom prst="rect">
            <a:avLst/>
          </a:prstGeom>
          <a:noFill/>
          <a:ln>
            <a:noFill/>
          </a:ln>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班：</a:t>
            </a:r>
          </a:p>
        </p:txBody>
      </p:sp>
      <p:cxnSp>
        <p:nvCxnSpPr>
          <p:cNvPr id="173" name="直線コネクタ 172">
            <a:extLst>
              <a:ext uri="{FF2B5EF4-FFF2-40B4-BE49-F238E27FC236}">
                <a16:creationId xmlns:a16="http://schemas.microsoft.com/office/drawing/2014/main" id="{472B9D10-2B04-D78A-1792-1E488EC11B32}"/>
              </a:ext>
            </a:extLst>
          </p:cNvPr>
          <p:cNvCxnSpPr/>
          <p:nvPr/>
        </p:nvCxnSpPr>
        <p:spPr>
          <a:xfrm>
            <a:off x="10942638" y="534905"/>
            <a:ext cx="2861226" cy="0"/>
          </a:xfrm>
          <a:prstGeom prst="line">
            <a:avLst/>
          </a:prstGeom>
        </p:spPr>
        <p:style>
          <a:lnRef idx="1">
            <a:schemeClr val="dk1"/>
          </a:lnRef>
          <a:fillRef idx="0">
            <a:schemeClr val="dk1"/>
          </a:fillRef>
          <a:effectRef idx="0">
            <a:schemeClr val="dk1"/>
          </a:effectRef>
          <a:fontRef idx="minor">
            <a:schemeClr val="tx1"/>
          </a:fontRef>
        </p:style>
      </p:cxnSp>
      <p:sp>
        <p:nvSpPr>
          <p:cNvPr id="171" name="テキスト ボックス 170">
            <a:extLst>
              <a:ext uri="{FF2B5EF4-FFF2-40B4-BE49-F238E27FC236}">
                <a16:creationId xmlns:a16="http://schemas.microsoft.com/office/drawing/2014/main" id="{2AEAFCDD-8D92-A02C-1137-38BAE77710B1}"/>
              </a:ext>
            </a:extLst>
          </p:cNvPr>
          <p:cNvSpPr txBox="1"/>
          <p:nvPr/>
        </p:nvSpPr>
        <p:spPr>
          <a:xfrm>
            <a:off x="10846624" y="587603"/>
            <a:ext cx="2953271" cy="369332"/>
          </a:xfrm>
          <a:prstGeom prst="rect">
            <a:avLst/>
          </a:prstGeom>
          <a:noFill/>
          <a:ln>
            <a:noFill/>
          </a:ln>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氏名：</a:t>
            </a:r>
          </a:p>
        </p:txBody>
      </p:sp>
      <p:cxnSp>
        <p:nvCxnSpPr>
          <p:cNvPr id="174" name="直線コネクタ 173">
            <a:extLst>
              <a:ext uri="{FF2B5EF4-FFF2-40B4-BE49-F238E27FC236}">
                <a16:creationId xmlns:a16="http://schemas.microsoft.com/office/drawing/2014/main" id="{E7CDBC37-0C39-DEC7-5F28-9CC8CCC97B4A}"/>
              </a:ext>
            </a:extLst>
          </p:cNvPr>
          <p:cNvCxnSpPr/>
          <p:nvPr/>
        </p:nvCxnSpPr>
        <p:spPr>
          <a:xfrm>
            <a:off x="10934700" y="975903"/>
            <a:ext cx="2861226" cy="0"/>
          </a:xfrm>
          <a:prstGeom prst="line">
            <a:avLst/>
          </a:prstGeom>
        </p:spPr>
        <p:style>
          <a:lnRef idx="1">
            <a:schemeClr val="dk1"/>
          </a:lnRef>
          <a:fillRef idx="0">
            <a:schemeClr val="dk1"/>
          </a:fillRef>
          <a:effectRef idx="0">
            <a:schemeClr val="dk1"/>
          </a:effectRef>
          <a:fontRef idx="minor">
            <a:schemeClr val="tx1"/>
          </a:fontRef>
        </p:style>
      </p:cxnSp>
      <p:grpSp>
        <p:nvGrpSpPr>
          <p:cNvPr id="8" name="グループ化 7">
            <a:extLst>
              <a:ext uri="{FF2B5EF4-FFF2-40B4-BE49-F238E27FC236}">
                <a16:creationId xmlns:a16="http://schemas.microsoft.com/office/drawing/2014/main" id="{C3218692-C00A-7110-003A-A5CDA9145E79}"/>
              </a:ext>
            </a:extLst>
          </p:cNvPr>
          <p:cNvGrpSpPr/>
          <p:nvPr/>
        </p:nvGrpSpPr>
        <p:grpSpPr>
          <a:xfrm>
            <a:off x="4045919" y="4278258"/>
            <a:ext cx="7172448" cy="412491"/>
            <a:chOff x="4045919" y="4278258"/>
            <a:chExt cx="7172448" cy="412491"/>
          </a:xfrm>
        </p:grpSpPr>
        <p:grpSp>
          <p:nvGrpSpPr>
            <p:cNvPr id="110" name="Group 21">
              <a:extLst>
                <a:ext uri="{FF2B5EF4-FFF2-40B4-BE49-F238E27FC236}">
                  <a16:creationId xmlns:a16="http://schemas.microsoft.com/office/drawing/2014/main" id="{249F6EC2-C77C-A14F-7C80-E2D59C9C8904}"/>
                </a:ext>
              </a:extLst>
            </p:cNvPr>
            <p:cNvGrpSpPr/>
            <p:nvPr/>
          </p:nvGrpSpPr>
          <p:grpSpPr>
            <a:xfrm>
              <a:off x="4045919" y="4278258"/>
              <a:ext cx="3768550" cy="400673"/>
              <a:chOff x="0" y="0"/>
              <a:chExt cx="1867153" cy="231465"/>
            </a:xfrm>
          </p:grpSpPr>
          <p:sp>
            <p:nvSpPr>
              <p:cNvPr id="111" name="Freeform 22">
                <a:extLst>
                  <a:ext uri="{FF2B5EF4-FFF2-40B4-BE49-F238E27FC236}">
                    <a16:creationId xmlns:a16="http://schemas.microsoft.com/office/drawing/2014/main" id="{BF16FEAA-02BD-3DAD-B0AB-82E1815DAFCF}"/>
                  </a:ext>
                </a:extLst>
              </p:cNvPr>
              <p:cNvSpPr/>
              <p:nvPr/>
            </p:nvSpPr>
            <p:spPr>
              <a:xfrm>
                <a:off x="0" y="0"/>
                <a:ext cx="1867153" cy="231465"/>
              </a:xfrm>
              <a:custGeom>
                <a:avLst/>
                <a:gdLst/>
                <a:ahLst/>
                <a:cxnLst/>
                <a:rect l="l" t="t" r="r" b="b"/>
                <a:pathLst>
                  <a:path w="1867153" h="231465">
                    <a:moveTo>
                      <a:pt x="0" y="0"/>
                    </a:moveTo>
                    <a:lnTo>
                      <a:pt x="1867153" y="0"/>
                    </a:lnTo>
                    <a:lnTo>
                      <a:pt x="1867153" y="231465"/>
                    </a:lnTo>
                    <a:lnTo>
                      <a:pt x="0" y="231465"/>
                    </a:lnTo>
                    <a:close/>
                  </a:path>
                </a:pathLst>
              </a:custGeom>
              <a:solidFill>
                <a:srgbClr val="FDE9FF"/>
              </a:solidFill>
              <a:ln w="9525" cap="sq">
                <a:solidFill>
                  <a:srgbClr val="000000"/>
                </a:solidFill>
                <a:prstDash val="solid"/>
                <a:miter/>
              </a:ln>
            </p:spPr>
          </p:sp>
          <p:sp>
            <p:nvSpPr>
              <p:cNvPr id="112" name="TextBox 23">
                <a:extLst>
                  <a:ext uri="{FF2B5EF4-FFF2-40B4-BE49-F238E27FC236}">
                    <a16:creationId xmlns:a16="http://schemas.microsoft.com/office/drawing/2014/main" id="{BE4EF310-37A0-8157-CB7F-D26B5C069DCE}"/>
                  </a:ext>
                </a:extLst>
              </p:cNvPr>
              <p:cNvSpPr txBox="1"/>
              <p:nvPr/>
            </p:nvSpPr>
            <p:spPr>
              <a:xfrm>
                <a:off x="0" y="-38100"/>
                <a:ext cx="1867153" cy="269565"/>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grpSp>
          <p:nvGrpSpPr>
            <p:cNvPr id="138" name="グループ化 137">
              <a:extLst>
                <a:ext uri="{FF2B5EF4-FFF2-40B4-BE49-F238E27FC236}">
                  <a16:creationId xmlns:a16="http://schemas.microsoft.com/office/drawing/2014/main" id="{D0C517F9-8D37-015D-935C-B5AD9F6B0724}"/>
                </a:ext>
              </a:extLst>
            </p:cNvPr>
            <p:cNvGrpSpPr/>
            <p:nvPr/>
          </p:nvGrpSpPr>
          <p:grpSpPr>
            <a:xfrm>
              <a:off x="4085748" y="4319779"/>
              <a:ext cx="3438912" cy="338554"/>
              <a:chOff x="4098679" y="4334713"/>
              <a:chExt cx="3438912" cy="338554"/>
            </a:xfrm>
          </p:grpSpPr>
          <p:sp>
            <p:nvSpPr>
              <p:cNvPr id="116" name="TextBox 43">
                <a:extLst>
                  <a:ext uri="{FF2B5EF4-FFF2-40B4-BE49-F238E27FC236}">
                    <a16:creationId xmlns:a16="http://schemas.microsoft.com/office/drawing/2014/main" id="{29F0C672-B1FC-5B5E-CA42-187DDDDAE93E}"/>
                  </a:ext>
                </a:extLst>
              </p:cNvPr>
              <p:cNvSpPr txBox="1"/>
              <p:nvPr/>
            </p:nvSpPr>
            <p:spPr>
              <a:xfrm>
                <a:off x="4098679" y="4340365"/>
                <a:ext cx="575701" cy="306238"/>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05</a:t>
                </a:r>
              </a:p>
            </p:txBody>
          </p:sp>
          <p:sp>
            <p:nvSpPr>
              <p:cNvPr id="134" name="テキスト ボックス 133">
                <a:extLst>
                  <a:ext uri="{FF2B5EF4-FFF2-40B4-BE49-F238E27FC236}">
                    <a16:creationId xmlns:a16="http://schemas.microsoft.com/office/drawing/2014/main" id="{EB1BC306-486C-88F6-F1E7-A6D10654D39C}"/>
                  </a:ext>
                </a:extLst>
              </p:cNvPr>
              <p:cNvSpPr txBox="1"/>
              <p:nvPr/>
            </p:nvSpPr>
            <p:spPr>
              <a:xfrm>
                <a:off x="4391234" y="4334713"/>
                <a:ext cx="3146357"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見学地の感想・わかったこと</a:t>
                </a:r>
                <a:endParaRPr kumimoji="1" lang="ja-JP" altLang="en-US" sz="1600" dirty="0"/>
              </a:p>
            </p:txBody>
          </p:sp>
        </p:grpSp>
        <p:sp>
          <p:nvSpPr>
            <p:cNvPr id="177" name="テキスト ボックス 176">
              <a:extLst>
                <a:ext uri="{FF2B5EF4-FFF2-40B4-BE49-F238E27FC236}">
                  <a16:creationId xmlns:a16="http://schemas.microsoft.com/office/drawing/2014/main" id="{A052F85C-1EEC-019A-88DB-0C4903AF1235}"/>
                </a:ext>
              </a:extLst>
            </p:cNvPr>
            <p:cNvSpPr txBox="1"/>
            <p:nvPr/>
          </p:nvSpPr>
          <p:spPr>
            <a:xfrm>
              <a:off x="7773418" y="4475305"/>
              <a:ext cx="3444949"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★現地でわかったことや気づいたことを書きましょう</a:t>
              </a:r>
              <a:endParaRPr lang="ja-JP" altLang="en-US" sz="800" dirty="0"/>
            </a:p>
          </p:txBody>
        </p:sp>
      </p:grpSp>
      <p:grpSp>
        <p:nvGrpSpPr>
          <p:cNvPr id="9" name="グループ化 8">
            <a:extLst>
              <a:ext uri="{FF2B5EF4-FFF2-40B4-BE49-F238E27FC236}">
                <a16:creationId xmlns:a16="http://schemas.microsoft.com/office/drawing/2014/main" id="{80F3CAB4-0544-2C92-74B9-0EAD938C079D}"/>
              </a:ext>
            </a:extLst>
          </p:cNvPr>
          <p:cNvGrpSpPr/>
          <p:nvPr/>
        </p:nvGrpSpPr>
        <p:grpSpPr>
          <a:xfrm>
            <a:off x="4018534" y="8210961"/>
            <a:ext cx="3186336" cy="407034"/>
            <a:chOff x="4018534" y="8210961"/>
            <a:chExt cx="3186336" cy="407034"/>
          </a:xfrm>
        </p:grpSpPr>
        <p:grpSp>
          <p:nvGrpSpPr>
            <p:cNvPr id="120" name="Group 27">
              <a:extLst>
                <a:ext uri="{FF2B5EF4-FFF2-40B4-BE49-F238E27FC236}">
                  <a16:creationId xmlns:a16="http://schemas.microsoft.com/office/drawing/2014/main" id="{A742C5DE-5A58-35A6-3235-7E846C258880}"/>
                </a:ext>
              </a:extLst>
            </p:cNvPr>
            <p:cNvGrpSpPr/>
            <p:nvPr/>
          </p:nvGrpSpPr>
          <p:grpSpPr>
            <a:xfrm>
              <a:off x="4018534" y="8210961"/>
              <a:ext cx="1433735" cy="400673"/>
              <a:chOff x="0" y="0"/>
              <a:chExt cx="2095879" cy="229021"/>
            </a:xfrm>
          </p:grpSpPr>
          <p:sp>
            <p:nvSpPr>
              <p:cNvPr id="121" name="Freeform 28">
                <a:extLst>
                  <a:ext uri="{FF2B5EF4-FFF2-40B4-BE49-F238E27FC236}">
                    <a16:creationId xmlns:a16="http://schemas.microsoft.com/office/drawing/2014/main" id="{8B73C615-1738-505B-85E3-CB120AE37AA3}"/>
                  </a:ext>
                </a:extLst>
              </p:cNvPr>
              <p:cNvSpPr/>
              <p:nvPr/>
            </p:nvSpPr>
            <p:spPr>
              <a:xfrm>
                <a:off x="0" y="0"/>
                <a:ext cx="2095879" cy="229021"/>
              </a:xfrm>
              <a:custGeom>
                <a:avLst/>
                <a:gdLst/>
                <a:ahLst/>
                <a:cxnLst/>
                <a:rect l="l" t="t" r="r" b="b"/>
                <a:pathLst>
                  <a:path w="2095879" h="229021">
                    <a:moveTo>
                      <a:pt x="0" y="0"/>
                    </a:moveTo>
                    <a:lnTo>
                      <a:pt x="2095879" y="0"/>
                    </a:lnTo>
                    <a:lnTo>
                      <a:pt x="2095879" y="229021"/>
                    </a:lnTo>
                    <a:lnTo>
                      <a:pt x="0" y="229021"/>
                    </a:lnTo>
                    <a:close/>
                  </a:path>
                </a:pathLst>
              </a:custGeom>
              <a:solidFill>
                <a:srgbClr val="FFEDA1"/>
              </a:solidFill>
              <a:ln w="9525" cap="sq">
                <a:solidFill>
                  <a:srgbClr val="000000"/>
                </a:solidFill>
                <a:prstDash val="solid"/>
                <a:miter/>
              </a:ln>
            </p:spPr>
          </p:sp>
          <p:sp>
            <p:nvSpPr>
              <p:cNvPr id="122" name="TextBox 29">
                <a:extLst>
                  <a:ext uri="{FF2B5EF4-FFF2-40B4-BE49-F238E27FC236}">
                    <a16:creationId xmlns:a16="http://schemas.microsoft.com/office/drawing/2014/main" id="{2B2EEFC9-273E-6AE4-4F0F-0536E9E008DF}"/>
                  </a:ext>
                </a:extLst>
              </p:cNvPr>
              <p:cNvSpPr txBox="1"/>
              <p:nvPr/>
            </p:nvSpPr>
            <p:spPr>
              <a:xfrm>
                <a:off x="0" y="-38100"/>
                <a:ext cx="2095879" cy="26712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23" name="TextBox 45">
              <a:extLst>
                <a:ext uri="{FF2B5EF4-FFF2-40B4-BE49-F238E27FC236}">
                  <a16:creationId xmlns:a16="http://schemas.microsoft.com/office/drawing/2014/main" id="{413BE9B8-BECB-C9F9-2156-69BF60DDB73A}"/>
                </a:ext>
              </a:extLst>
            </p:cNvPr>
            <p:cNvSpPr txBox="1"/>
            <p:nvPr/>
          </p:nvSpPr>
          <p:spPr>
            <a:xfrm>
              <a:off x="4032988" y="8225382"/>
              <a:ext cx="575701" cy="305725"/>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06</a:t>
              </a:r>
            </a:p>
          </p:txBody>
        </p:sp>
        <p:sp>
          <p:nvSpPr>
            <p:cNvPr id="133" name="テキスト ボックス 132">
              <a:extLst>
                <a:ext uri="{FF2B5EF4-FFF2-40B4-BE49-F238E27FC236}">
                  <a16:creationId xmlns:a16="http://schemas.microsoft.com/office/drawing/2014/main" id="{779774FC-AA86-CB75-2AE6-8694FF46D99F}"/>
                </a:ext>
              </a:extLst>
            </p:cNvPr>
            <p:cNvSpPr txBox="1"/>
            <p:nvPr/>
          </p:nvSpPr>
          <p:spPr>
            <a:xfrm>
              <a:off x="4370458" y="8244007"/>
              <a:ext cx="1234211"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整理</a:t>
              </a:r>
              <a:endParaRPr kumimoji="1" lang="ja-JP" altLang="en-US" sz="1600" dirty="0"/>
            </a:p>
          </p:txBody>
        </p:sp>
        <p:sp>
          <p:nvSpPr>
            <p:cNvPr id="178" name="テキスト ボックス 177">
              <a:extLst>
                <a:ext uri="{FF2B5EF4-FFF2-40B4-BE49-F238E27FC236}">
                  <a16:creationId xmlns:a16="http://schemas.microsoft.com/office/drawing/2014/main" id="{48BE7982-A7BE-5A09-1EB2-8440550160CA}"/>
                </a:ext>
              </a:extLst>
            </p:cNvPr>
            <p:cNvSpPr txBox="1"/>
            <p:nvPr/>
          </p:nvSpPr>
          <p:spPr>
            <a:xfrm>
              <a:off x="5452270" y="8402551"/>
              <a:ext cx="1752600"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★ポイントを整理しましょう</a:t>
              </a:r>
              <a:endParaRPr lang="ja-JP" altLang="en-US" sz="800" dirty="0"/>
            </a:p>
          </p:txBody>
        </p:sp>
      </p:grpSp>
      <p:grpSp>
        <p:nvGrpSpPr>
          <p:cNvPr id="10" name="グループ化 9">
            <a:extLst>
              <a:ext uri="{FF2B5EF4-FFF2-40B4-BE49-F238E27FC236}">
                <a16:creationId xmlns:a16="http://schemas.microsoft.com/office/drawing/2014/main" id="{2A9E62B8-32F1-0FD2-870E-2FD1CC38BF18}"/>
              </a:ext>
            </a:extLst>
          </p:cNvPr>
          <p:cNvGrpSpPr/>
          <p:nvPr/>
        </p:nvGrpSpPr>
        <p:grpSpPr>
          <a:xfrm>
            <a:off x="7524660" y="8227770"/>
            <a:ext cx="6439644" cy="401718"/>
            <a:chOff x="7524660" y="8227770"/>
            <a:chExt cx="6439644" cy="401718"/>
          </a:xfrm>
        </p:grpSpPr>
        <p:grpSp>
          <p:nvGrpSpPr>
            <p:cNvPr id="159" name="Group 27">
              <a:extLst>
                <a:ext uri="{FF2B5EF4-FFF2-40B4-BE49-F238E27FC236}">
                  <a16:creationId xmlns:a16="http://schemas.microsoft.com/office/drawing/2014/main" id="{C9A58E93-0432-0AF6-9CAA-FE9673FFD23E}"/>
                </a:ext>
              </a:extLst>
            </p:cNvPr>
            <p:cNvGrpSpPr/>
            <p:nvPr/>
          </p:nvGrpSpPr>
          <p:grpSpPr>
            <a:xfrm>
              <a:off x="7524660" y="8227770"/>
              <a:ext cx="1671525" cy="400673"/>
              <a:chOff x="0" y="0"/>
              <a:chExt cx="2095879" cy="229021"/>
            </a:xfrm>
          </p:grpSpPr>
          <p:sp>
            <p:nvSpPr>
              <p:cNvPr id="160" name="Freeform 28">
                <a:extLst>
                  <a:ext uri="{FF2B5EF4-FFF2-40B4-BE49-F238E27FC236}">
                    <a16:creationId xmlns:a16="http://schemas.microsoft.com/office/drawing/2014/main" id="{45CC0E12-1D77-F8EF-3651-A5AD8DFF74DA}"/>
                  </a:ext>
                </a:extLst>
              </p:cNvPr>
              <p:cNvSpPr/>
              <p:nvPr/>
            </p:nvSpPr>
            <p:spPr>
              <a:xfrm>
                <a:off x="0" y="0"/>
                <a:ext cx="2095879" cy="229021"/>
              </a:xfrm>
              <a:custGeom>
                <a:avLst/>
                <a:gdLst/>
                <a:ahLst/>
                <a:cxnLst/>
                <a:rect l="l" t="t" r="r" b="b"/>
                <a:pathLst>
                  <a:path w="2095879" h="229021">
                    <a:moveTo>
                      <a:pt x="0" y="0"/>
                    </a:moveTo>
                    <a:lnTo>
                      <a:pt x="2095879" y="0"/>
                    </a:lnTo>
                    <a:lnTo>
                      <a:pt x="2095879" y="229021"/>
                    </a:lnTo>
                    <a:lnTo>
                      <a:pt x="0" y="229021"/>
                    </a:lnTo>
                    <a:close/>
                  </a:path>
                </a:pathLst>
              </a:custGeom>
              <a:solidFill>
                <a:srgbClr val="FFEDA1"/>
              </a:solidFill>
              <a:ln w="9525" cap="sq">
                <a:solidFill>
                  <a:srgbClr val="000000"/>
                </a:solidFill>
                <a:prstDash val="solid"/>
                <a:miter/>
              </a:ln>
            </p:spPr>
          </p:sp>
          <p:sp>
            <p:nvSpPr>
              <p:cNvPr id="161" name="TextBox 29">
                <a:extLst>
                  <a:ext uri="{FF2B5EF4-FFF2-40B4-BE49-F238E27FC236}">
                    <a16:creationId xmlns:a16="http://schemas.microsoft.com/office/drawing/2014/main" id="{AA5A1240-5B3D-62C2-D258-54203DF79C35}"/>
                  </a:ext>
                </a:extLst>
              </p:cNvPr>
              <p:cNvSpPr txBox="1"/>
              <p:nvPr/>
            </p:nvSpPr>
            <p:spPr>
              <a:xfrm>
                <a:off x="0" y="-38100"/>
                <a:ext cx="2095879" cy="26712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62" name="TextBox 45">
              <a:extLst>
                <a:ext uri="{FF2B5EF4-FFF2-40B4-BE49-F238E27FC236}">
                  <a16:creationId xmlns:a16="http://schemas.microsoft.com/office/drawing/2014/main" id="{7E6769E1-27CD-9C5C-19BD-D682085B0DDC}"/>
                </a:ext>
              </a:extLst>
            </p:cNvPr>
            <p:cNvSpPr txBox="1"/>
            <p:nvPr/>
          </p:nvSpPr>
          <p:spPr>
            <a:xfrm>
              <a:off x="7539114" y="8242191"/>
              <a:ext cx="575701" cy="305725"/>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07</a:t>
              </a:r>
            </a:p>
          </p:txBody>
        </p:sp>
        <p:sp>
          <p:nvSpPr>
            <p:cNvPr id="163" name="テキスト ボックス 162">
              <a:extLst>
                <a:ext uri="{FF2B5EF4-FFF2-40B4-BE49-F238E27FC236}">
                  <a16:creationId xmlns:a16="http://schemas.microsoft.com/office/drawing/2014/main" id="{89991303-DF5D-E08B-3661-FCCB34F81FE5}"/>
                </a:ext>
              </a:extLst>
            </p:cNvPr>
            <p:cNvSpPr txBox="1"/>
            <p:nvPr/>
          </p:nvSpPr>
          <p:spPr>
            <a:xfrm>
              <a:off x="7876584" y="8260816"/>
              <a:ext cx="123328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まとめ</a:t>
              </a:r>
              <a:endParaRPr kumimoji="1" lang="ja-JP" altLang="en-US" sz="1600" dirty="0"/>
            </a:p>
          </p:txBody>
        </p:sp>
        <p:sp>
          <p:nvSpPr>
            <p:cNvPr id="179" name="テキスト ボックス 178">
              <a:extLst>
                <a:ext uri="{FF2B5EF4-FFF2-40B4-BE49-F238E27FC236}">
                  <a16:creationId xmlns:a16="http://schemas.microsoft.com/office/drawing/2014/main" id="{2F668978-056F-AC96-55B1-B9575959B19A}"/>
                </a:ext>
              </a:extLst>
            </p:cNvPr>
            <p:cNvSpPr txBox="1"/>
            <p:nvPr/>
          </p:nvSpPr>
          <p:spPr>
            <a:xfrm>
              <a:off x="9181677" y="8414044"/>
              <a:ext cx="4782627"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★「学習のポイント」を参考に、見学のテーマや目標をまとめましょう</a:t>
              </a:r>
              <a:endParaRPr lang="ja-JP" altLang="en-US" sz="800" dirty="0"/>
            </a:p>
          </p:txBody>
        </p:sp>
      </p:grpSp>
      <p:grpSp>
        <p:nvGrpSpPr>
          <p:cNvPr id="6" name="グループ化 5">
            <a:extLst>
              <a:ext uri="{FF2B5EF4-FFF2-40B4-BE49-F238E27FC236}">
                <a16:creationId xmlns:a16="http://schemas.microsoft.com/office/drawing/2014/main" id="{1F0DEDA1-36E2-7A15-4985-626B9CF2964B}"/>
              </a:ext>
            </a:extLst>
          </p:cNvPr>
          <p:cNvGrpSpPr/>
          <p:nvPr/>
        </p:nvGrpSpPr>
        <p:grpSpPr>
          <a:xfrm>
            <a:off x="4045920" y="2240876"/>
            <a:ext cx="3289126" cy="390307"/>
            <a:chOff x="4045920" y="2240876"/>
            <a:chExt cx="3289126" cy="390307"/>
          </a:xfrm>
        </p:grpSpPr>
        <p:grpSp>
          <p:nvGrpSpPr>
            <p:cNvPr id="100" name="Group 18">
              <a:extLst>
                <a:ext uri="{FF2B5EF4-FFF2-40B4-BE49-F238E27FC236}">
                  <a16:creationId xmlns:a16="http://schemas.microsoft.com/office/drawing/2014/main" id="{399CD895-419F-A283-17AE-469B3272D06B}"/>
                </a:ext>
              </a:extLst>
            </p:cNvPr>
            <p:cNvGrpSpPr/>
            <p:nvPr/>
          </p:nvGrpSpPr>
          <p:grpSpPr>
            <a:xfrm>
              <a:off x="4045920" y="2240876"/>
              <a:ext cx="2111456" cy="382230"/>
              <a:chOff x="0" y="0"/>
              <a:chExt cx="1920169" cy="220811"/>
            </a:xfrm>
          </p:grpSpPr>
          <p:sp>
            <p:nvSpPr>
              <p:cNvPr id="101" name="Freeform 19">
                <a:extLst>
                  <a:ext uri="{FF2B5EF4-FFF2-40B4-BE49-F238E27FC236}">
                    <a16:creationId xmlns:a16="http://schemas.microsoft.com/office/drawing/2014/main" id="{F59D93DC-13C5-D277-45FC-2C17D4375E28}"/>
                  </a:ext>
                </a:extLst>
              </p:cNvPr>
              <p:cNvSpPr/>
              <p:nvPr/>
            </p:nvSpPr>
            <p:spPr>
              <a:xfrm>
                <a:off x="0" y="0"/>
                <a:ext cx="1920169" cy="220811"/>
              </a:xfrm>
              <a:custGeom>
                <a:avLst/>
                <a:gdLst/>
                <a:ahLst/>
                <a:cxnLst/>
                <a:rect l="l" t="t" r="r" b="b"/>
                <a:pathLst>
                  <a:path w="1920169" h="220811">
                    <a:moveTo>
                      <a:pt x="0" y="0"/>
                    </a:moveTo>
                    <a:lnTo>
                      <a:pt x="1920169" y="0"/>
                    </a:lnTo>
                    <a:lnTo>
                      <a:pt x="1920169" y="220811"/>
                    </a:lnTo>
                    <a:lnTo>
                      <a:pt x="0" y="220811"/>
                    </a:lnTo>
                    <a:close/>
                  </a:path>
                </a:pathLst>
              </a:custGeom>
              <a:solidFill>
                <a:srgbClr val="B4D7FF"/>
              </a:solidFill>
              <a:ln w="9525" cap="sq">
                <a:solidFill>
                  <a:srgbClr val="000000"/>
                </a:solidFill>
                <a:prstDash val="solid"/>
                <a:miter/>
              </a:ln>
            </p:spPr>
          </p:sp>
          <p:sp>
            <p:nvSpPr>
              <p:cNvPr id="102" name="TextBox 20">
                <a:extLst>
                  <a:ext uri="{FF2B5EF4-FFF2-40B4-BE49-F238E27FC236}">
                    <a16:creationId xmlns:a16="http://schemas.microsoft.com/office/drawing/2014/main" id="{EFAF7F49-720B-075F-DF82-F33BBE479C23}"/>
                  </a:ext>
                </a:extLst>
              </p:cNvPr>
              <p:cNvSpPr txBox="1"/>
              <p:nvPr/>
            </p:nvSpPr>
            <p:spPr>
              <a:xfrm>
                <a:off x="0" y="-38100"/>
                <a:ext cx="1920169" cy="25891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03" name="TextBox 42">
              <a:extLst>
                <a:ext uri="{FF2B5EF4-FFF2-40B4-BE49-F238E27FC236}">
                  <a16:creationId xmlns:a16="http://schemas.microsoft.com/office/drawing/2014/main" id="{D20ACC79-A014-F37E-9F1B-CBA5D0DCB0CE}"/>
                </a:ext>
              </a:extLst>
            </p:cNvPr>
            <p:cNvSpPr txBox="1"/>
            <p:nvPr/>
          </p:nvSpPr>
          <p:spPr>
            <a:xfrm>
              <a:off x="4126305" y="2269451"/>
              <a:ext cx="575701" cy="306238"/>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03</a:t>
              </a:r>
            </a:p>
          </p:txBody>
        </p:sp>
        <p:sp>
          <p:nvSpPr>
            <p:cNvPr id="124" name="テキスト ボックス 123">
              <a:extLst>
                <a:ext uri="{FF2B5EF4-FFF2-40B4-BE49-F238E27FC236}">
                  <a16:creationId xmlns:a16="http://schemas.microsoft.com/office/drawing/2014/main" id="{26A98557-FAAB-B96E-07D9-044EB1E35B62}"/>
                </a:ext>
              </a:extLst>
            </p:cNvPr>
            <p:cNvSpPr txBox="1"/>
            <p:nvPr/>
          </p:nvSpPr>
          <p:spPr>
            <a:xfrm>
              <a:off x="4402231" y="2277399"/>
              <a:ext cx="293281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見学地の概要</a:t>
              </a:r>
              <a:endParaRPr kumimoji="1" lang="ja-JP" altLang="en-US" sz="1600" dirty="0"/>
            </a:p>
          </p:txBody>
        </p:sp>
        <p:sp>
          <p:nvSpPr>
            <p:cNvPr id="180" name="テキスト ボックス 179">
              <a:extLst>
                <a:ext uri="{FF2B5EF4-FFF2-40B4-BE49-F238E27FC236}">
                  <a16:creationId xmlns:a16="http://schemas.microsoft.com/office/drawing/2014/main" id="{E79CF4D8-2610-46CC-BE99-E6E6E754755E}"/>
                </a:ext>
              </a:extLst>
            </p:cNvPr>
            <p:cNvSpPr txBox="1"/>
            <p:nvPr/>
          </p:nvSpPr>
          <p:spPr>
            <a:xfrm>
              <a:off x="6108678" y="2415739"/>
              <a:ext cx="1226368"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★特徴や場所など</a:t>
              </a:r>
              <a:endParaRPr lang="ja-JP" altLang="en-US" sz="800" dirty="0"/>
            </a:p>
          </p:txBody>
        </p:sp>
      </p:grpSp>
      <p:grpSp>
        <p:nvGrpSpPr>
          <p:cNvPr id="5" name="グループ化 4">
            <a:extLst>
              <a:ext uri="{FF2B5EF4-FFF2-40B4-BE49-F238E27FC236}">
                <a16:creationId xmlns:a16="http://schemas.microsoft.com/office/drawing/2014/main" id="{DAE67A8E-EFF6-5EDF-ABEE-B4B4C6915B91}"/>
              </a:ext>
            </a:extLst>
          </p:cNvPr>
          <p:cNvGrpSpPr/>
          <p:nvPr/>
        </p:nvGrpSpPr>
        <p:grpSpPr>
          <a:xfrm>
            <a:off x="8438936" y="1074466"/>
            <a:ext cx="5695136" cy="338554"/>
            <a:chOff x="8438936" y="1074466"/>
            <a:chExt cx="5695136" cy="338554"/>
          </a:xfrm>
        </p:grpSpPr>
        <p:sp>
          <p:nvSpPr>
            <p:cNvPr id="154" name="TextBox 41">
              <a:extLst>
                <a:ext uri="{FF2B5EF4-FFF2-40B4-BE49-F238E27FC236}">
                  <a16:creationId xmlns:a16="http://schemas.microsoft.com/office/drawing/2014/main" id="{1516EED0-BE0F-D431-BB1A-04EC09A13A46}"/>
                </a:ext>
              </a:extLst>
            </p:cNvPr>
            <p:cNvSpPr txBox="1"/>
            <p:nvPr/>
          </p:nvSpPr>
          <p:spPr>
            <a:xfrm>
              <a:off x="8438936" y="1085192"/>
              <a:ext cx="507381" cy="305725"/>
            </a:xfrm>
            <a:prstGeom prst="rect">
              <a:avLst/>
            </a:prstGeom>
          </p:spPr>
          <p:txBody>
            <a:bodyPr wrap="square" lIns="0" tIns="0" rIns="0" bIns="0" rtlCol="0" anchor="ctr">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02</a:t>
              </a:r>
            </a:p>
          </p:txBody>
        </p:sp>
        <p:sp>
          <p:nvSpPr>
            <p:cNvPr id="155" name="テキスト ボックス 154">
              <a:extLst>
                <a:ext uri="{FF2B5EF4-FFF2-40B4-BE49-F238E27FC236}">
                  <a16:creationId xmlns:a16="http://schemas.microsoft.com/office/drawing/2014/main" id="{6562BE6B-C581-638A-5E4E-9AB88333D1FB}"/>
                </a:ext>
              </a:extLst>
            </p:cNvPr>
            <p:cNvSpPr txBox="1"/>
            <p:nvPr/>
          </p:nvSpPr>
          <p:spPr>
            <a:xfrm>
              <a:off x="8791264" y="1074466"/>
              <a:ext cx="184617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見学テーマ・目標</a:t>
              </a:r>
              <a:endParaRPr kumimoji="1" lang="ja-JP" altLang="en-US" sz="1600" dirty="0"/>
            </a:p>
          </p:txBody>
        </p:sp>
        <p:sp>
          <p:nvSpPr>
            <p:cNvPr id="181" name="テキスト ボックス 180">
              <a:extLst>
                <a:ext uri="{FF2B5EF4-FFF2-40B4-BE49-F238E27FC236}">
                  <a16:creationId xmlns:a16="http://schemas.microsoft.com/office/drawing/2014/main" id="{E5F4BFBF-E6B4-5925-9114-47D7DFE4D6C1}"/>
                </a:ext>
              </a:extLst>
            </p:cNvPr>
            <p:cNvSpPr txBox="1"/>
            <p:nvPr/>
          </p:nvSpPr>
          <p:spPr>
            <a:xfrm>
              <a:off x="10689123" y="1188667"/>
              <a:ext cx="3444949"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★「学習のポイント」を参考に、テーマや目標を決めましょう</a:t>
              </a:r>
              <a:endParaRPr lang="ja-JP" altLang="en-US" sz="800" dirty="0"/>
            </a:p>
          </p:txBody>
        </p:sp>
      </p:grpSp>
      <p:grpSp>
        <p:nvGrpSpPr>
          <p:cNvPr id="20" name="グループ化 19">
            <a:extLst>
              <a:ext uri="{FF2B5EF4-FFF2-40B4-BE49-F238E27FC236}">
                <a16:creationId xmlns:a16="http://schemas.microsoft.com/office/drawing/2014/main" id="{E3708E1B-7D35-EF62-F4A0-0DDE0DE71E20}"/>
              </a:ext>
            </a:extLst>
          </p:cNvPr>
          <p:cNvGrpSpPr/>
          <p:nvPr/>
        </p:nvGrpSpPr>
        <p:grpSpPr>
          <a:xfrm>
            <a:off x="0" y="0"/>
            <a:ext cx="10661709" cy="10693400"/>
            <a:chOff x="0" y="0"/>
            <a:chExt cx="10661709" cy="10693400"/>
          </a:xfrm>
        </p:grpSpPr>
        <p:sp>
          <p:nvSpPr>
            <p:cNvPr id="75" name="正方形/長方形 74">
              <a:extLst>
                <a:ext uri="{FF2B5EF4-FFF2-40B4-BE49-F238E27FC236}">
                  <a16:creationId xmlns:a16="http://schemas.microsoft.com/office/drawing/2014/main" id="{EF6DC564-01D0-C9B6-2353-9F8251024A9A}"/>
                </a:ext>
              </a:extLst>
            </p:cNvPr>
            <p:cNvSpPr/>
            <p:nvPr/>
          </p:nvSpPr>
          <p:spPr>
            <a:xfrm>
              <a:off x="0" y="0"/>
              <a:ext cx="3108607" cy="106934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a:extLst>
                <a:ext uri="{FF2B5EF4-FFF2-40B4-BE49-F238E27FC236}">
                  <a16:creationId xmlns:a16="http://schemas.microsoft.com/office/drawing/2014/main" id="{EF744977-22BC-1673-2206-F5E1D7FD031C}"/>
                </a:ext>
              </a:extLst>
            </p:cNvPr>
            <p:cNvGrpSpPr/>
            <p:nvPr/>
          </p:nvGrpSpPr>
          <p:grpSpPr>
            <a:xfrm>
              <a:off x="0" y="204966"/>
              <a:ext cx="10661709" cy="10363827"/>
              <a:chOff x="0" y="204966"/>
              <a:chExt cx="10661709" cy="10363827"/>
            </a:xfrm>
          </p:grpSpPr>
          <p:sp>
            <p:nvSpPr>
              <p:cNvPr id="80" name="テキスト ボックス 79">
                <a:extLst>
                  <a:ext uri="{FF2B5EF4-FFF2-40B4-BE49-F238E27FC236}">
                    <a16:creationId xmlns:a16="http://schemas.microsoft.com/office/drawing/2014/main" id="{C1A514FA-602B-B0C7-484A-9E72A6C2E310}"/>
                  </a:ext>
                </a:extLst>
              </p:cNvPr>
              <p:cNvSpPr txBox="1"/>
              <p:nvPr/>
            </p:nvSpPr>
            <p:spPr>
              <a:xfrm>
                <a:off x="96023" y="4116664"/>
                <a:ext cx="2917884" cy="2462213"/>
              </a:xfrm>
              <a:prstGeom prst="rect">
                <a:avLst/>
              </a:prstGeom>
              <a:noFill/>
            </p:spPr>
            <p:txBody>
              <a:bodyPr wrap="square">
                <a:spAutoFit/>
              </a:bodyPr>
              <a:lstStyle/>
              <a:p>
                <a:r>
                  <a:rPr kumimoji="1" lang="ja-JP" altLang="en-US" sz="1400" dirty="0">
                    <a:latin typeface="BIZ UDPゴシック" panose="020B0400000000000000" pitchFamily="50" charset="-128"/>
                    <a:ea typeface="BIZ UDPゴシック" panose="020B0400000000000000" pitchFamily="50" charset="-128"/>
                  </a:rPr>
                  <a:t>​神奈川県は、まちづくりを通して</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自然環境の多様な機能を活用するグリーンインフラの整備を推進しています。自然と共生できるエネルギー政策、公園だけでなく駐車場など様々な生活スペースにおける緑化への</a:t>
                </a:r>
                <a:r>
                  <a:rPr kumimoji="1" lang="ja-JP" altLang="en-US" sz="1400" dirty="0" smtClean="0">
                    <a:latin typeface="BIZ UDPゴシック" panose="020B0400000000000000" pitchFamily="50" charset="-128"/>
                    <a:ea typeface="BIZ UDPゴシック" panose="020B0400000000000000" pitchFamily="50" charset="-128"/>
                  </a:rPr>
                  <a:t>取組、</a:t>
                </a:r>
                <a:r>
                  <a:rPr kumimoji="1" lang="ja-JP" altLang="en-US" sz="1400" dirty="0">
                    <a:latin typeface="BIZ UDPゴシック" panose="020B0400000000000000" pitchFamily="50" charset="-128"/>
                    <a:ea typeface="BIZ UDPゴシック" panose="020B0400000000000000" pitchFamily="50" charset="-128"/>
                  </a:rPr>
                  <a:t>そして今後生活していく子ども達への環境保全についてのプログラムによる教育などを通して、自然と共存できる都市の形成に取り組んでいます。</a:t>
                </a:r>
              </a:p>
            </p:txBody>
          </p:sp>
          <p:sp>
            <p:nvSpPr>
              <p:cNvPr id="83" name="正方形/長方形 82">
                <a:extLst>
                  <a:ext uri="{FF2B5EF4-FFF2-40B4-BE49-F238E27FC236}">
                    <a16:creationId xmlns:a16="http://schemas.microsoft.com/office/drawing/2014/main" id="{E83FCEB4-C2B6-E81B-54F0-038ABD450637}"/>
                  </a:ext>
                </a:extLst>
              </p:cNvPr>
              <p:cNvSpPr/>
              <p:nvPr/>
            </p:nvSpPr>
            <p:spPr>
              <a:xfrm>
                <a:off x="1223087" y="262594"/>
                <a:ext cx="9438622" cy="652781"/>
              </a:xfrm>
              <a:prstGeom prst="rect">
                <a:avLst/>
              </a:prstGeom>
              <a:solidFill>
                <a:srgbClr val="99CC00"/>
              </a:solidFill>
              <a:ln>
                <a:solidFill>
                  <a:srgbClr val="99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BIZ UDPゴシック" panose="020B0400000000000000" pitchFamily="50" charset="-128"/>
                    <a:ea typeface="BIZ UDPゴシック" panose="020B0400000000000000" pitchFamily="50" charset="-128"/>
                  </a:rPr>
                  <a:t>かながわ 未来発見 </a:t>
                </a:r>
                <a:r>
                  <a:rPr kumimoji="1" lang="en-US" altLang="ja-JP" sz="2800" b="1" dirty="0">
                    <a:latin typeface="BIZ UDPゴシック" panose="020B0400000000000000" pitchFamily="50" charset="-128"/>
                    <a:ea typeface="BIZ UDPゴシック" panose="020B0400000000000000" pitchFamily="50" charset="-128"/>
                  </a:rPr>
                  <a:t>× </a:t>
                </a:r>
                <a:r>
                  <a:rPr kumimoji="1" lang="ja-JP" altLang="en-US" sz="2800" b="1" dirty="0">
                    <a:latin typeface="BIZ UDPゴシック" panose="020B0400000000000000" pitchFamily="50" charset="-128"/>
                    <a:ea typeface="BIZ UDPゴシック" panose="020B0400000000000000" pitchFamily="50" charset="-128"/>
                  </a:rPr>
                  <a:t>探究学習プログラム　ワークシート</a:t>
                </a:r>
                <a:endParaRPr kumimoji="1" lang="ja-JP" altLang="en-US" sz="3600" b="1" dirty="0">
                  <a:latin typeface="BIZ UDPゴシック" panose="020B0400000000000000" pitchFamily="50" charset="-128"/>
                  <a:ea typeface="BIZ UDPゴシック" panose="020B0400000000000000" pitchFamily="50" charset="-128"/>
                </a:endParaRPr>
              </a:p>
            </p:txBody>
          </p:sp>
          <p:pic>
            <p:nvPicPr>
              <p:cNvPr id="85" name="図 84">
                <a:extLst>
                  <a:ext uri="{FF2B5EF4-FFF2-40B4-BE49-F238E27FC236}">
                    <a16:creationId xmlns:a16="http://schemas.microsoft.com/office/drawing/2014/main" id="{91B80318-7DFB-0A50-2A14-688EF25CEE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794" y="204966"/>
                <a:ext cx="839968" cy="819228"/>
              </a:xfrm>
              <a:prstGeom prst="rect">
                <a:avLst/>
              </a:prstGeom>
            </p:spPr>
          </p:pic>
          <p:sp>
            <p:nvSpPr>
              <p:cNvPr id="167" name="テキスト ボックス 166">
                <a:extLst>
                  <a:ext uri="{FF2B5EF4-FFF2-40B4-BE49-F238E27FC236}">
                    <a16:creationId xmlns:a16="http://schemas.microsoft.com/office/drawing/2014/main" id="{DF9C0F94-6A89-1B46-00CB-7EC1D28F7A92}"/>
                  </a:ext>
                </a:extLst>
              </p:cNvPr>
              <p:cNvSpPr txBox="1"/>
              <p:nvPr/>
            </p:nvSpPr>
            <p:spPr>
              <a:xfrm>
                <a:off x="96023" y="9614686"/>
                <a:ext cx="2917884" cy="954107"/>
              </a:xfrm>
              <a:prstGeom prst="rect">
                <a:avLst/>
              </a:prstGeom>
              <a:noFill/>
            </p:spPr>
            <p:txBody>
              <a:bodyPr wrap="square">
                <a:spAutoFit/>
              </a:bodyPr>
              <a:lstStyle/>
              <a:p>
                <a:r>
                  <a:rPr kumimoji="1" lang="ja-JP" altLang="en-US" sz="1400" dirty="0">
                    <a:latin typeface="BIZ UDPゴシック" panose="020B0400000000000000" pitchFamily="50" charset="-128"/>
                    <a:ea typeface="BIZ UDPゴシック" panose="020B0400000000000000" pitchFamily="50" charset="-128"/>
                  </a:rPr>
                  <a:t>見学地の色々なところで、自然と共存する都市づくりのヒントを見ることができます。あったらいいな</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という視点からも考えてみましょう。</a:t>
                </a:r>
              </a:p>
            </p:txBody>
          </p:sp>
          <p:cxnSp>
            <p:nvCxnSpPr>
              <p:cNvPr id="169" name="直線コネクタ 168">
                <a:extLst>
                  <a:ext uri="{FF2B5EF4-FFF2-40B4-BE49-F238E27FC236}">
                    <a16:creationId xmlns:a16="http://schemas.microsoft.com/office/drawing/2014/main" id="{510A1185-10FA-8556-F386-61AF9359133B}"/>
                  </a:ext>
                </a:extLst>
              </p:cNvPr>
              <p:cNvCxnSpPr/>
              <p:nvPr/>
            </p:nvCxnSpPr>
            <p:spPr>
              <a:xfrm>
                <a:off x="96023" y="4009779"/>
                <a:ext cx="2841646" cy="0"/>
              </a:xfrm>
              <a:prstGeom prst="line">
                <a:avLst/>
              </a:prstGeom>
              <a:ln w="57150">
                <a:solidFill>
                  <a:srgbClr val="99CC00"/>
                </a:solidFill>
              </a:ln>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1CD8D121-8B1F-83BF-42AC-26E086BF1EEA}"/>
                  </a:ext>
                </a:extLst>
              </p:cNvPr>
              <p:cNvSpPr txBox="1"/>
              <p:nvPr/>
            </p:nvSpPr>
            <p:spPr>
              <a:xfrm>
                <a:off x="0" y="3563369"/>
                <a:ext cx="3108607" cy="400110"/>
              </a:xfrm>
              <a:prstGeom prst="rect">
                <a:avLst/>
              </a:prstGeom>
              <a:noFill/>
            </p:spPr>
            <p:txBody>
              <a:bodyPr wrap="square">
                <a:spAutoFit/>
              </a:bodyPr>
              <a:lstStyle/>
              <a:p>
                <a:pPr algn="ctr"/>
                <a:r>
                  <a:rPr kumimoji="1" lang="ja-JP" altLang="en-US" sz="2000" b="1" dirty="0">
                    <a:latin typeface="BIZ UDPゴシック" panose="020B0400000000000000" pitchFamily="50" charset="-128"/>
                    <a:ea typeface="BIZ UDPゴシック" panose="020B0400000000000000" pitchFamily="50" charset="-128"/>
                  </a:rPr>
                  <a:t>グリーンインフラの整備</a:t>
                </a:r>
              </a:p>
            </p:txBody>
          </p:sp>
          <p:pic>
            <p:nvPicPr>
              <p:cNvPr id="2" name="図 1">
                <a:extLst>
                  <a:ext uri="{FF2B5EF4-FFF2-40B4-BE49-F238E27FC236}">
                    <a16:creationId xmlns:a16="http://schemas.microsoft.com/office/drawing/2014/main" id="{6DB2517F-3A64-BD94-ADB2-77B533CC08FC}"/>
                  </a:ext>
                </a:extLst>
              </p:cNvPr>
              <p:cNvPicPr>
                <a:picLocks noChangeAspect="1"/>
              </p:cNvPicPr>
              <p:nvPr/>
            </p:nvPicPr>
            <p:blipFill>
              <a:blip r:embed="rId3"/>
              <a:stretch>
                <a:fillRect/>
              </a:stretch>
            </p:blipFill>
            <p:spPr>
              <a:xfrm>
                <a:off x="238989" y="1209126"/>
                <a:ext cx="2542252" cy="2322777"/>
              </a:xfrm>
              <a:prstGeom prst="rect">
                <a:avLst/>
              </a:prstGeom>
            </p:spPr>
          </p:pic>
          <p:pic>
            <p:nvPicPr>
              <p:cNvPr id="3" name="図 2">
                <a:extLst>
                  <a:ext uri="{FF2B5EF4-FFF2-40B4-BE49-F238E27FC236}">
                    <a16:creationId xmlns:a16="http://schemas.microsoft.com/office/drawing/2014/main" id="{7447F6FA-E3F2-91C9-ED41-681267CF1C94}"/>
                  </a:ext>
                </a:extLst>
              </p:cNvPr>
              <p:cNvPicPr>
                <a:picLocks noChangeAspect="1"/>
              </p:cNvPicPr>
              <p:nvPr/>
            </p:nvPicPr>
            <p:blipFill>
              <a:blip r:embed="rId4"/>
              <a:stretch>
                <a:fillRect/>
              </a:stretch>
            </p:blipFill>
            <p:spPr>
              <a:xfrm>
                <a:off x="422387" y="6207710"/>
                <a:ext cx="2207345" cy="2095440"/>
              </a:xfrm>
              <a:prstGeom prst="rect">
                <a:avLst/>
              </a:prstGeom>
            </p:spPr>
          </p:pic>
          <p:pic>
            <p:nvPicPr>
              <p:cNvPr id="18" name="サステナブルな未来をかながわで見つけよう。">
                <a:extLst>
                  <a:ext uri="{FF2B5EF4-FFF2-40B4-BE49-F238E27FC236}">
                    <a16:creationId xmlns:a16="http://schemas.microsoft.com/office/drawing/2014/main" id="{8763DC6F-0DBA-8D25-9C30-910F0083DD14}"/>
                  </a:ext>
                </a:extLst>
              </p:cNvPr>
              <p:cNvPicPr>
                <a:picLocks noChangeAspect="1"/>
              </p:cNvPicPr>
              <p:nvPr/>
            </p:nvPicPr>
            <p:blipFill>
              <a:blip r:embed="rId5"/>
              <a:stretch>
                <a:fillRect/>
              </a:stretch>
            </p:blipFill>
            <p:spPr>
              <a:xfrm>
                <a:off x="506786" y="8161114"/>
                <a:ext cx="2122946" cy="1373671"/>
              </a:xfrm>
              <a:prstGeom prst="rect">
                <a:avLst/>
              </a:prstGeom>
            </p:spPr>
          </p:pic>
        </p:grpSp>
      </p:grpSp>
    </p:spTree>
    <p:extLst>
      <p:ext uri="{BB962C8B-B14F-4D97-AF65-F5344CB8AC3E}">
        <p14:creationId xmlns:p14="http://schemas.microsoft.com/office/powerpoint/2010/main" val="42643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7034B-9E85-699C-0639-61A8D2A6ADC1}"/>
            </a:ext>
          </a:extLst>
        </p:cNvPr>
        <p:cNvGrpSpPr/>
        <p:nvPr/>
      </p:nvGrpSpPr>
      <p:grpSpPr>
        <a:xfrm>
          <a:off x="0" y="0"/>
          <a:ext cx="0" cy="0"/>
          <a:chOff x="0" y="0"/>
          <a:chExt cx="0" cy="0"/>
        </a:xfrm>
      </p:grpSpPr>
      <p:sp>
        <p:nvSpPr>
          <p:cNvPr id="87" name="Freeform 10">
            <a:extLst>
              <a:ext uri="{FF2B5EF4-FFF2-40B4-BE49-F238E27FC236}">
                <a16:creationId xmlns:a16="http://schemas.microsoft.com/office/drawing/2014/main" id="{809FE695-ED30-010F-3EC8-36F56BA6C475}"/>
              </a:ext>
            </a:extLst>
          </p:cNvPr>
          <p:cNvSpPr/>
          <p:nvPr/>
        </p:nvSpPr>
        <p:spPr>
          <a:xfrm>
            <a:off x="3333379" y="1177969"/>
            <a:ext cx="4832273" cy="892131"/>
          </a:xfrm>
          <a:custGeom>
            <a:avLst/>
            <a:gdLst/>
            <a:ahLst/>
            <a:cxnLst/>
            <a:rect l="l" t="t" r="r" b="b"/>
            <a:pathLst>
              <a:path w="4238904" h="1032830">
                <a:moveTo>
                  <a:pt x="0" y="0"/>
                </a:moveTo>
                <a:lnTo>
                  <a:pt x="4238904" y="0"/>
                </a:lnTo>
                <a:lnTo>
                  <a:pt x="4238904" y="1032830"/>
                </a:lnTo>
                <a:lnTo>
                  <a:pt x="0" y="1032830"/>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88" name="TextBox 11">
            <a:extLst>
              <a:ext uri="{FF2B5EF4-FFF2-40B4-BE49-F238E27FC236}">
                <a16:creationId xmlns:a16="http://schemas.microsoft.com/office/drawing/2014/main" id="{2C1EF4C3-1893-5C05-C888-02974F3F2D55}"/>
              </a:ext>
            </a:extLst>
          </p:cNvPr>
          <p:cNvSpPr txBox="1"/>
          <p:nvPr/>
        </p:nvSpPr>
        <p:spPr>
          <a:xfrm>
            <a:off x="3333379" y="1161514"/>
            <a:ext cx="4832273" cy="908586"/>
          </a:xfrm>
          <a:prstGeom prst="rect">
            <a:avLst/>
          </a:prstGeom>
        </p:spPr>
        <p:txBody>
          <a:bodyPr lIns="35919" tIns="35919" rIns="35919" bIns="35919" rtlCol="0" anchor="ctr"/>
          <a:lstStyle/>
          <a:p>
            <a:pPr algn="ctr">
              <a:lnSpc>
                <a:spcPts val="1385"/>
              </a:lnSpc>
            </a:pPr>
            <a:endParaRPr>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4B98A5EC-B270-1222-6DCC-165FCE47C42F}"/>
              </a:ext>
            </a:extLst>
          </p:cNvPr>
          <p:cNvGrpSpPr/>
          <p:nvPr/>
        </p:nvGrpSpPr>
        <p:grpSpPr>
          <a:xfrm>
            <a:off x="3332760" y="986665"/>
            <a:ext cx="2686306" cy="468402"/>
            <a:chOff x="3332760" y="986665"/>
            <a:chExt cx="2686306" cy="468402"/>
          </a:xfrm>
        </p:grpSpPr>
        <p:grpSp>
          <p:nvGrpSpPr>
            <p:cNvPr id="89" name="Group 12">
              <a:extLst>
                <a:ext uri="{FF2B5EF4-FFF2-40B4-BE49-F238E27FC236}">
                  <a16:creationId xmlns:a16="http://schemas.microsoft.com/office/drawing/2014/main" id="{9E60E4B9-F381-980A-09C8-E5BBB106CB30}"/>
                </a:ext>
              </a:extLst>
            </p:cNvPr>
            <p:cNvGrpSpPr/>
            <p:nvPr/>
          </p:nvGrpSpPr>
          <p:grpSpPr>
            <a:xfrm>
              <a:off x="3332760" y="986665"/>
              <a:ext cx="2686306" cy="468402"/>
              <a:chOff x="0" y="-38100"/>
              <a:chExt cx="2050524" cy="267121"/>
            </a:xfrm>
          </p:grpSpPr>
          <p:sp>
            <p:nvSpPr>
              <p:cNvPr id="90" name="Freeform 13">
                <a:extLst>
                  <a:ext uri="{FF2B5EF4-FFF2-40B4-BE49-F238E27FC236}">
                    <a16:creationId xmlns:a16="http://schemas.microsoft.com/office/drawing/2014/main" id="{F1931717-FA8B-8F7C-EB14-DE230E3D9531}"/>
                  </a:ext>
                </a:extLst>
              </p:cNvPr>
              <p:cNvSpPr/>
              <p:nvPr/>
            </p:nvSpPr>
            <p:spPr>
              <a:xfrm>
                <a:off x="0" y="0"/>
                <a:ext cx="2050524" cy="229021"/>
              </a:xfrm>
              <a:custGeom>
                <a:avLst/>
                <a:gdLst/>
                <a:ahLst/>
                <a:cxnLst/>
                <a:rect l="l" t="t" r="r" b="b"/>
                <a:pathLst>
                  <a:path w="2050524" h="229021">
                    <a:moveTo>
                      <a:pt x="0" y="0"/>
                    </a:moveTo>
                    <a:lnTo>
                      <a:pt x="2050524" y="0"/>
                    </a:lnTo>
                    <a:lnTo>
                      <a:pt x="2050524" y="229021"/>
                    </a:lnTo>
                    <a:lnTo>
                      <a:pt x="0" y="229021"/>
                    </a:lnTo>
                    <a:close/>
                  </a:path>
                </a:pathLst>
              </a:custGeom>
              <a:solidFill>
                <a:srgbClr val="B6E2D3"/>
              </a:solidFill>
              <a:ln w="9525" cap="sq">
                <a:solidFill>
                  <a:srgbClr val="000000"/>
                </a:solidFill>
                <a:prstDash val="solid"/>
                <a:miter/>
              </a:ln>
            </p:spPr>
            <p:txBody>
              <a:bodyPr/>
              <a:lstStyle/>
              <a:p>
                <a:endParaRPr lang="ja-JP" altLang="en-US" dirty="0"/>
              </a:p>
            </p:txBody>
          </p:sp>
          <p:sp>
            <p:nvSpPr>
              <p:cNvPr id="91" name="TextBox 14">
                <a:extLst>
                  <a:ext uri="{FF2B5EF4-FFF2-40B4-BE49-F238E27FC236}">
                    <a16:creationId xmlns:a16="http://schemas.microsoft.com/office/drawing/2014/main" id="{EA465ECF-19EB-44FD-26D1-1EA8C700C23B}"/>
                  </a:ext>
                </a:extLst>
              </p:cNvPr>
              <p:cNvSpPr txBox="1"/>
              <p:nvPr/>
            </p:nvSpPr>
            <p:spPr>
              <a:xfrm>
                <a:off x="0" y="-38100"/>
                <a:ext cx="2050524" cy="267121"/>
              </a:xfrm>
              <a:prstGeom prst="rect">
                <a:avLst/>
              </a:prstGeom>
            </p:spPr>
            <p:txBody>
              <a:bodyPr lIns="35919" tIns="35919" rIns="35919" bIns="35919" rtlCol="0" anchor="ctr"/>
              <a:lstStyle/>
              <a:p>
                <a:pPr>
                  <a:lnSpc>
                    <a:spcPts val="1820"/>
                  </a:lnSpc>
                </a:pPr>
                <a:endParaRPr lang="en-US" sz="1300" b="1" dirty="0">
                  <a:solidFill>
                    <a:srgbClr val="333333"/>
                  </a:solidFill>
                  <a:latin typeface="BIZ UDPゴシック" panose="020B0400000000000000" pitchFamily="50" charset="-128"/>
                  <a:ea typeface="BIZ UDPゴシック" panose="020B0400000000000000" pitchFamily="50" charset="-128"/>
                  <a:cs typeface="Open Sans"/>
                  <a:sym typeface="Open Sans"/>
                </a:endParaRPr>
              </a:p>
            </p:txBody>
          </p:sp>
        </p:grpSp>
        <p:sp>
          <p:nvSpPr>
            <p:cNvPr id="95" name="TextBox 41">
              <a:extLst>
                <a:ext uri="{FF2B5EF4-FFF2-40B4-BE49-F238E27FC236}">
                  <a16:creationId xmlns:a16="http://schemas.microsoft.com/office/drawing/2014/main" id="{5A90F23C-346A-7A82-04DB-ED7EE431ED9D}"/>
                </a:ext>
              </a:extLst>
            </p:cNvPr>
            <p:cNvSpPr txBox="1"/>
            <p:nvPr/>
          </p:nvSpPr>
          <p:spPr>
            <a:xfrm>
              <a:off x="3432658" y="1085181"/>
              <a:ext cx="507381" cy="305725"/>
            </a:xfrm>
            <a:prstGeom prst="rect">
              <a:avLst/>
            </a:prstGeom>
          </p:spPr>
          <p:txBody>
            <a:bodyPr wrap="square" lIns="0" tIns="0" rIns="0" bIns="0" rtlCol="0" anchor="ctr">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01</a:t>
              </a:r>
            </a:p>
          </p:txBody>
        </p:sp>
        <p:sp>
          <p:nvSpPr>
            <p:cNvPr id="96" name="テキスト ボックス 95">
              <a:extLst>
                <a:ext uri="{FF2B5EF4-FFF2-40B4-BE49-F238E27FC236}">
                  <a16:creationId xmlns:a16="http://schemas.microsoft.com/office/drawing/2014/main" id="{C728E74E-0EF3-60F0-899C-2F0C0A8CF674}"/>
                </a:ext>
              </a:extLst>
            </p:cNvPr>
            <p:cNvSpPr txBox="1"/>
            <p:nvPr/>
          </p:nvSpPr>
          <p:spPr>
            <a:xfrm>
              <a:off x="3790192" y="1092616"/>
              <a:ext cx="217892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見学する施設や場所</a:t>
              </a:r>
              <a:endParaRPr kumimoji="1" lang="ja-JP" altLang="en-US" sz="1600" dirty="0"/>
            </a:p>
          </p:txBody>
        </p:sp>
      </p:grpSp>
      <p:sp>
        <p:nvSpPr>
          <p:cNvPr id="98" name="Freeform 16">
            <a:extLst>
              <a:ext uri="{FF2B5EF4-FFF2-40B4-BE49-F238E27FC236}">
                <a16:creationId xmlns:a16="http://schemas.microsoft.com/office/drawing/2014/main" id="{ADD62394-DB1B-04C8-1BC6-A481A3B211EF}"/>
              </a:ext>
            </a:extLst>
          </p:cNvPr>
          <p:cNvSpPr/>
          <p:nvPr/>
        </p:nvSpPr>
        <p:spPr>
          <a:xfrm>
            <a:off x="4045919" y="2434101"/>
            <a:ext cx="3323869" cy="1565269"/>
          </a:xfrm>
          <a:custGeom>
            <a:avLst/>
            <a:gdLst/>
            <a:ahLst/>
            <a:cxnLst/>
            <a:rect l="l" t="t" r="r" b="b"/>
            <a:pathLst>
              <a:path w="2217984" h="2215244">
                <a:moveTo>
                  <a:pt x="0" y="0"/>
                </a:moveTo>
                <a:lnTo>
                  <a:pt x="2217984" y="0"/>
                </a:lnTo>
                <a:lnTo>
                  <a:pt x="2217984" y="2215244"/>
                </a:lnTo>
                <a:lnTo>
                  <a:pt x="0" y="2215244"/>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99" name="TextBox 17">
            <a:extLst>
              <a:ext uri="{FF2B5EF4-FFF2-40B4-BE49-F238E27FC236}">
                <a16:creationId xmlns:a16="http://schemas.microsoft.com/office/drawing/2014/main" id="{DF81B137-5802-CA59-D5B1-427B6E49A971}"/>
              </a:ext>
            </a:extLst>
          </p:cNvPr>
          <p:cNvSpPr txBox="1"/>
          <p:nvPr/>
        </p:nvSpPr>
        <p:spPr>
          <a:xfrm>
            <a:off x="4045919" y="2420640"/>
            <a:ext cx="3323869" cy="1578730"/>
          </a:xfrm>
          <a:prstGeom prst="rect">
            <a:avLst/>
          </a:prstGeom>
        </p:spPr>
        <p:txBody>
          <a:bodyPr lIns="35919" tIns="35919" rIns="35919" bIns="35919" rtlCol="0" anchor="ctr"/>
          <a:lstStyle/>
          <a:p>
            <a:pPr algn="ctr">
              <a:lnSpc>
                <a:spcPts val="1385"/>
              </a:lnSpc>
            </a:pPr>
            <a:endParaRPr/>
          </a:p>
        </p:txBody>
      </p:sp>
      <p:sp>
        <p:nvSpPr>
          <p:cNvPr id="114" name="Freeform 31">
            <a:extLst>
              <a:ext uri="{FF2B5EF4-FFF2-40B4-BE49-F238E27FC236}">
                <a16:creationId xmlns:a16="http://schemas.microsoft.com/office/drawing/2014/main" id="{2B6A11B0-4405-4481-174E-18485D9A94B6}"/>
              </a:ext>
            </a:extLst>
          </p:cNvPr>
          <p:cNvSpPr/>
          <p:nvPr/>
        </p:nvSpPr>
        <p:spPr>
          <a:xfrm>
            <a:off x="4045919" y="4444896"/>
            <a:ext cx="9483550" cy="3525628"/>
          </a:xfrm>
          <a:custGeom>
            <a:avLst/>
            <a:gdLst/>
            <a:ahLst/>
            <a:cxnLst/>
            <a:rect l="l" t="t" r="r" b="b"/>
            <a:pathLst>
              <a:path w="2141578" h="2187007">
                <a:moveTo>
                  <a:pt x="0" y="0"/>
                </a:moveTo>
                <a:lnTo>
                  <a:pt x="2141578" y="0"/>
                </a:lnTo>
                <a:lnTo>
                  <a:pt x="2141578" y="2187007"/>
                </a:lnTo>
                <a:lnTo>
                  <a:pt x="0" y="2187007"/>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15" name="TextBox 32">
            <a:extLst>
              <a:ext uri="{FF2B5EF4-FFF2-40B4-BE49-F238E27FC236}">
                <a16:creationId xmlns:a16="http://schemas.microsoft.com/office/drawing/2014/main" id="{1DCB6EC6-156C-29F5-0BB3-FF40C5DCC168}"/>
              </a:ext>
            </a:extLst>
          </p:cNvPr>
          <p:cNvSpPr txBox="1"/>
          <p:nvPr/>
        </p:nvSpPr>
        <p:spPr>
          <a:xfrm>
            <a:off x="4045919" y="4414186"/>
            <a:ext cx="9483550" cy="3556338"/>
          </a:xfrm>
          <a:prstGeom prst="rect">
            <a:avLst/>
          </a:prstGeom>
        </p:spPr>
        <p:txBody>
          <a:bodyPr lIns="35919" tIns="35919" rIns="35919" bIns="35919" rtlCol="0" anchor="ctr"/>
          <a:lstStyle/>
          <a:p>
            <a:pPr algn="ctr">
              <a:lnSpc>
                <a:spcPts val="1385"/>
              </a:lnSpc>
            </a:pPr>
            <a:endParaRPr/>
          </a:p>
        </p:txBody>
      </p:sp>
      <p:sp>
        <p:nvSpPr>
          <p:cNvPr id="118" name="Freeform 25">
            <a:extLst>
              <a:ext uri="{FF2B5EF4-FFF2-40B4-BE49-F238E27FC236}">
                <a16:creationId xmlns:a16="http://schemas.microsoft.com/office/drawing/2014/main" id="{BCC953B0-00DB-99AC-FFDA-18102CB89E37}"/>
              </a:ext>
            </a:extLst>
          </p:cNvPr>
          <p:cNvSpPr/>
          <p:nvPr/>
        </p:nvSpPr>
        <p:spPr>
          <a:xfrm>
            <a:off x="4018535" y="8389047"/>
            <a:ext cx="3351254" cy="2037672"/>
          </a:xfrm>
          <a:custGeom>
            <a:avLst/>
            <a:gdLst/>
            <a:ahLst/>
            <a:cxnLst/>
            <a:rect l="l" t="t" r="r" b="b"/>
            <a:pathLst>
              <a:path w="2159723" h="1796622">
                <a:moveTo>
                  <a:pt x="0" y="0"/>
                </a:moveTo>
                <a:lnTo>
                  <a:pt x="2159723" y="0"/>
                </a:lnTo>
                <a:lnTo>
                  <a:pt x="2159723" y="1796622"/>
                </a:lnTo>
                <a:lnTo>
                  <a:pt x="0" y="1796622"/>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19" name="TextBox 26">
            <a:extLst>
              <a:ext uri="{FF2B5EF4-FFF2-40B4-BE49-F238E27FC236}">
                <a16:creationId xmlns:a16="http://schemas.microsoft.com/office/drawing/2014/main" id="{F3F0B8C3-664C-7998-2D88-B3F9CF1CC3D3}"/>
              </a:ext>
            </a:extLst>
          </p:cNvPr>
          <p:cNvSpPr txBox="1"/>
          <p:nvPr/>
        </p:nvSpPr>
        <p:spPr>
          <a:xfrm>
            <a:off x="4018535" y="8367441"/>
            <a:ext cx="3351254" cy="2059277"/>
          </a:xfrm>
          <a:prstGeom prst="rect">
            <a:avLst/>
          </a:prstGeom>
        </p:spPr>
        <p:txBody>
          <a:bodyPr lIns="35919" tIns="35919" rIns="35919" bIns="35919" rtlCol="0" anchor="ctr"/>
          <a:lstStyle/>
          <a:p>
            <a:pPr algn="ctr">
              <a:lnSpc>
                <a:spcPts val="1385"/>
              </a:lnSpc>
            </a:pPr>
            <a:endParaRPr/>
          </a:p>
        </p:txBody>
      </p:sp>
      <p:sp>
        <p:nvSpPr>
          <p:cNvPr id="126" name="Freeform 16">
            <a:extLst>
              <a:ext uri="{FF2B5EF4-FFF2-40B4-BE49-F238E27FC236}">
                <a16:creationId xmlns:a16="http://schemas.microsoft.com/office/drawing/2014/main" id="{467380D5-9E49-ACB2-021F-D5A6BC38B0A0}"/>
              </a:ext>
            </a:extLst>
          </p:cNvPr>
          <p:cNvSpPr/>
          <p:nvPr/>
        </p:nvSpPr>
        <p:spPr>
          <a:xfrm>
            <a:off x="7502943" y="2404302"/>
            <a:ext cx="6026525" cy="1595068"/>
          </a:xfrm>
          <a:custGeom>
            <a:avLst/>
            <a:gdLst/>
            <a:ahLst/>
            <a:cxnLst/>
            <a:rect l="l" t="t" r="r" b="b"/>
            <a:pathLst>
              <a:path w="2217984" h="2215244">
                <a:moveTo>
                  <a:pt x="0" y="0"/>
                </a:moveTo>
                <a:lnTo>
                  <a:pt x="2217984" y="0"/>
                </a:lnTo>
                <a:lnTo>
                  <a:pt x="2217984" y="2215244"/>
                </a:lnTo>
                <a:lnTo>
                  <a:pt x="0" y="2215244"/>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27" name="TextBox 17">
            <a:extLst>
              <a:ext uri="{FF2B5EF4-FFF2-40B4-BE49-F238E27FC236}">
                <a16:creationId xmlns:a16="http://schemas.microsoft.com/office/drawing/2014/main" id="{5E6B5626-7E33-3D6F-123D-7796094F1BA9}"/>
              </a:ext>
            </a:extLst>
          </p:cNvPr>
          <p:cNvSpPr txBox="1"/>
          <p:nvPr/>
        </p:nvSpPr>
        <p:spPr>
          <a:xfrm>
            <a:off x="7502943" y="2390585"/>
            <a:ext cx="6026525" cy="1608785"/>
          </a:xfrm>
          <a:prstGeom prst="rect">
            <a:avLst/>
          </a:prstGeom>
        </p:spPr>
        <p:txBody>
          <a:bodyPr lIns="35919" tIns="35919" rIns="35919" bIns="35919" rtlCol="0" anchor="ctr"/>
          <a:lstStyle/>
          <a:p>
            <a:pPr algn="ctr">
              <a:lnSpc>
                <a:spcPts val="1385"/>
              </a:lnSpc>
            </a:pPr>
            <a:endParaRPr/>
          </a:p>
        </p:txBody>
      </p:sp>
      <p:sp>
        <p:nvSpPr>
          <p:cNvPr id="135" name="四角形: 角を丸くする 134">
            <a:extLst>
              <a:ext uri="{FF2B5EF4-FFF2-40B4-BE49-F238E27FC236}">
                <a16:creationId xmlns:a16="http://schemas.microsoft.com/office/drawing/2014/main" id="{2338EC0A-EB54-7B7B-5081-488D4CEA06A0}"/>
              </a:ext>
            </a:extLst>
          </p:cNvPr>
          <p:cNvSpPr/>
          <p:nvPr/>
        </p:nvSpPr>
        <p:spPr>
          <a:xfrm>
            <a:off x="3333379" y="2244352"/>
            <a:ext cx="579384" cy="1755017"/>
          </a:xfrm>
          <a:prstGeom prst="roundRect">
            <a:avLst>
              <a:gd name="adj" fmla="val 4392"/>
            </a:avLst>
          </a:prstGeom>
          <a:solidFill>
            <a:srgbClr val="B4D7FF"/>
          </a:solidFill>
          <a:ln>
            <a:solidFill>
              <a:srgbClr val="B4D7FF"/>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事前学習</a:t>
            </a:r>
          </a:p>
        </p:txBody>
      </p:sp>
      <p:sp>
        <p:nvSpPr>
          <p:cNvPr id="136" name="四角形: 角を丸くする 135">
            <a:extLst>
              <a:ext uri="{FF2B5EF4-FFF2-40B4-BE49-F238E27FC236}">
                <a16:creationId xmlns:a16="http://schemas.microsoft.com/office/drawing/2014/main" id="{D6F1E48D-AAA4-1C6F-967A-0B29CE6A061C}"/>
              </a:ext>
            </a:extLst>
          </p:cNvPr>
          <p:cNvSpPr/>
          <p:nvPr/>
        </p:nvSpPr>
        <p:spPr>
          <a:xfrm>
            <a:off x="3338468" y="4278258"/>
            <a:ext cx="579384" cy="3692265"/>
          </a:xfrm>
          <a:prstGeom prst="roundRect">
            <a:avLst>
              <a:gd name="adj" fmla="val 4392"/>
            </a:avLst>
          </a:prstGeom>
          <a:solidFill>
            <a:srgbClr val="FDE9FF"/>
          </a:solidFill>
          <a:ln>
            <a:solidFill>
              <a:srgbClr val="FDE9FF"/>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現地学習</a:t>
            </a:r>
          </a:p>
        </p:txBody>
      </p:sp>
      <p:sp>
        <p:nvSpPr>
          <p:cNvPr id="137" name="四角形: 角を丸くする 136">
            <a:extLst>
              <a:ext uri="{FF2B5EF4-FFF2-40B4-BE49-F238E27FC236}">
                <a16:creationId xmlns:a16="http://schemas.microsoft.com/office/drawing/2014/main" id="{00ABB796-6E47-1601-B9B0-3FE87C00B12F}"/>
              </a:ext>
            </a:extLst>
          </p:cNvPr>
          <p:cNvSpPr/>
          <p:nvPr/>
        </p:nvSpPr>
        <p:spPr>
          <a:xfrm>
            <a:off x="3333379" y="8239939"/>
            <a:ext cx="579384" cy="2186779"/>
          </a:xfrm>
          <a:prstGeom prst="roundRect">
            <a:avLst>
              <a:gd name="adj" fmla="val 4392"/>
            </a:avLst>
          </a:prstGeom>
          <a:solidFill>
            <a:srgbClr val="FFEDA1"/>
          </a:solidFill>
          <a:ln>
            <a:solidFill>
              <a:srgbClr val="FFEDA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事後学習</a:t>
            </a:r>
          </a:p>
        </p:txBody>
      </p:sp>
      <p:sp>
        <p:nvSpPr>
          <p:cNvPr id="139" name="矢印: 下 138">
            <a:extLst>
              <a:ext uri="{FF2B5EF4-FFF2-40B4-BE49-F238E27FC236}">
                <a16:creationId xmlns:a16="http://schemas.microsoft.com/office/drawing/2014/main" id="{3342C706-B9A8-9DB4-149C-491AB43E9293}"/>
              </a:ext>
            </a:extLst>
          </p:cNvPr>
          <p:cNvSpPr/>
          <p:nvPr/>
        </p:nvSpPr>
        <p:spPr>
          <a:xfrm>
            <a:off x="13697365" y="1993899"/>
            <a:ext cx="266939" cy="6373541"/>
          </a:xfrm>
          <a:prstGeom prst="downArrow">
            <a:avLst/>
          </a:prstGeom>
          <a:solidFill>
            <a:srgbClr val="99CC00"/>
          </a:solidFill>
          <a:ln>
            <a:solidFill>
              <a:srgbClr val="99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Freeform 10">
            <a:extLst>
              <a:ext uri="{FF2B5EF4-FFF2-40B4-BE49-F238E27FC236}">
                <a16:creationId xmlns:a16="http://schemas.microsoft.com/office/drawing/2014/main" id="{A718AC5D-C50D-DC22-29C2-3887BF1E296C}"/>
              </a:ext>
            </a:extLst>
          </p:cNvPr>
          <p:cNvSpPr/>
          <p:nvPr/>
        </p:nvSpPr>
        <p:spPr>
          <a:xfrm>
            <a:off x="8302663" y="1177969"/>
            <a:ext cx="5661641" cy="892131"/>
          </a:xfrm>
          <a:custGeom>
            <a:avLst/>
            <a:gdLst/>
            <a:ahLst/>
            <a:cxnLst/>
            <a:rect l="l" t="t" r="r" b="b"/>
            <a:pathLst>
              <a:path w="4238904" h="1032830">
                <a:moveTo>
                  <a:pt x="0" y="0"/>
                </a:moveTo>
                <a:lnTo>
                  <a:pt x="4238904" y="0"/>
                </a:lnTo>
                <a:lnTo>
                  <a:pt x="4238904" y="1032830"/>
                </a:lnTo>
                <a:lnTo>
                  <a:pt x="0" y="1032830"/>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50" name="TextBox 11">
            <a:extLst>
              <a:ext uri="{FF2B5EF4-FFF2-40B4-BE49-F238E27FC236}">
                <a16:creationId xmlns:a16="http://schemas.microsoft.com/office/drawing/2014/main" id="{5B2C72E9-0751-0BA3-9A68-5106AA9EBB83}"/>
              </a:ext>
            </a:extLst>
          </p:cNvPr>
          <p:cNvSpPr txBox="1"/>
          <p:nvPr/>
        </p:nvSpPr>
        <p:spPr>
          <a:xfrm>
            <a:off x="8302663" y="1161514"/>
            <a:ext cx="5661641" cy="908586"/>
          </a:xfrm>
          <a:prstGeom prst="rect">
            <a:avLst/>
          </a:prstGeom>
        </p:spPr>
        <p:txBody>
          <a:bodyPr lIns="35919" tIns="35919" rIns="35919" bIns="35919" rtlCol="0" anchor="ctr"/>
          <a:lstStyle/>
          <a:p>
            <a:pPr algn="ctr">
              <a:lnSpc>
                <a:spcPts val="1385"/>
              </a:lnSpc>
            </a:pPr>
            <a:endParaRPr>
              <a:latin typeface="BIZ UDPゴシック" panose="020B0400000000000000" pitchFamily="50" charset="-128"/>
              <a:ea typeface="BIZ UDPゴシック" panose="020B0400000000000000" pitchFamily="50" charset="-128"/>
            </a:endParaRPr>
          </a:p>
        </p:txBody>
      </p:sp>
      <p:grpSp>
        <p:nvGrpSpPr>
          <p:cNvPr id="151" name="Group 12">
            <a:extLst>
              <a:ext uri="{FF2B5EF4-FFF2-40B4-BE49-F238E27FC236}">
                <a16:creationId xmlns:a16="http://schemas.microsoft.com/office/drawing/2014/main" id="{56988B1F-C9F8-AC9D-38B0-8C1618E757AC}"/>
              </a:ext>
            </a:extLst>
          </p:cNvPr>
          <p:cNvGrpSpPr/>
          <p:nvPr/>
        </p:nvGrpSpPr>
        <p:grpSpPr>
          <a:xfrm>
            <a:off x="8302663" y="981327"/>
            <a:ext cx="2386460" cy="468402"/>
            <a:chOff x="0" y="-38100"/>
            <a:chExt cx="2050524" cy="267121"/>
          </a:xfrm>
        </p:grpSpPr>
        <p:sp>
          <p:nvSpPr>
            <p:cNvPr id="152" name="Freeform 13">
              <a:extLst>
                <a:ext uri="{FF2B5EF4-FFF2-40B4-BE49-F238E27FC236}">
                  <a16:creationId xmlns:a16="http://schemas.microsoft.com/office/drawing/2014/main" id="{3554FDDB-23E8-4240-A2C1-59D3F41747E2}"/>
                </a:ext>
              </a:extLst>
            </p:cNvPr>
            <p:cNvSpPr/>
            <p:nvPr/>
          </p:nvSpPr>
          <p:spPr>
            <a:xfrm>
              <a:off x="0" y="0"/>
              <a:ext cx="2050524" cy="229021"/>
            </a:xfrm>
            <a:custGeom>
              <a:avLst/>
              <a:gdLst/>
              <a:ahLst/>
              <a:cxnLst/>
              <a:rect l="l" t="t" r="r" b="b"/>
              <a:pathLst>
                <a:path w="2050524" h="229021">
                  <a:moveTo>
                    <a:pt x="0" y="0"/>
                  </a:moveTo>
                  <a:lnTo>
                    <a:pt x="2050524" y="0"/>
                  </a:lnTo>
                  <a:lnTo>
                    <a:pt x="2050524" y="229021"/>
                  </a:lnTo>
                  <a:lnTo>
                    <a:pt x="0" y="229021"/>
                  </a:lnTo>
                  <a:close/>
                </a:path>
              </a:pathLst>
            </a:custGeom>
            <a:solidFill>
              <a:srgbClr val="B6E2D3"/>
            </a:solidFill>
            <a:ln w="9525" cap="sq">
              <a:solidFill>
                <a:srgbClr val="000000"/>
              </a:solidFill>
              <a:prstDash val="solid"/>
              <a:miter/>
            </a:ln>
          </p:spPr>
          <p:txBody>
            <a:bodyPr/>
            <a:lstStyle/>
            <a:p>
              <a:endParaRPr lang="ja-JP" altLang="en-US" dirty="0"/>
            </a:p>
          </p:txBody>
        </p:sp>
        <p:sp>
          <p:nvSpPr>
            <p:cNvPr id="153" name="TextBox 14">
              <a:extLst>
                <a:ext uri="{FF2B5EF4-FFF2-40B4-BE49-F238E27FC236}">
                  <a16:creationId xmlns:a16="http://schemas.microsoft.com/office/drawing/2014/main" id="{67993FB8-4756-CF81-1734-62046945DB3C}"/>
                </a:ext>
              </a:extLst>
            </p:cNvPr>
            <p:cNvSpPr txBox="1"/>
            <p:nvPr/>
          </p:nvSpPr>
          <p:spPr>
            <a:xfrm>
              <a:off x="0" y="-38100"/>
              <a:ext cx="2050524" cy="267121"/>
            </a:xfrm>
            <a:prstGeom prst="rect">
              <a:avLst/>
            </a:prstGeom>
          </p:spPr>
          <p:txBody>
            <a:bodyPr lIns="35919" tIns="35919" rIns="35919" bIns="35919" rtlCol="0" anchor="ctr"/>
            <a:lstStyle/>
            <a:p>
              <a:pPr>
                <a:lnSpc>
                  <a:spcPts val="1820"/>
                </a:lnSpc>
              </a:pPr>
              <a:endParaRPr lang="en-US" sz="1300" b="1" dirty="0">
                <a:solidFill>
                  <a:srgbClr val="333333"/>
                </a:solidFill>
                <a:latin typeface="BIZ UDPゴシック" panose="020B0400000000000000" pitchFamily="50" charset="-128"/>
                <a:ea typeface="BIZ UDPゴシック" panose="020B0400000000000000" pitchFamily="50" charset="-128"/>
                <a:cs typeface="Open Sans"/>
                <a:sym typeface="Open Sans"/>
              </a:endParaRPr>
            </a:p>
          </p:txBody>
        </p:sp>
      </p:grpSp>
      <p:sp>
        <p:nvSpPr>
          <p:cNvPr id="157" name="Freeform 25">
            <a:extLst>
              <a:ext uri="{FF2B5EF4-FFF2-40B4-BE49-F238E27FC236}">
                <a16:creationId xmlns:a16="http://schemas.microsoft.com/office/drawing/2014/main" id="{C8D8E9CF-F137-FD52-9781-7B0251258C1A}"/>
              </a:ext>
            </a:extLst>
          </p:cNvPr>
          <p:cNvSpPr/>
          <p:nvPr/>
        </p:nvSpPr>
        <p:spPr>
          <a:xfrm>
            <a:off x="7524660" y="8405856"/>
            <a:ext cx="6461359" cy="2037672"/>
          </a:xfrm>
          <a:custGeom>
            <a:avLst/>
            <a:gdLst/>
            <a:ahLst/>
            <a:cxnLst/>
            <a:rect l="l" t="t" r="r" b="b"/>
            <a:pathLst>
              <a:path w="2159723" h="1796622">
                <a:moveTo>
                  <a:pt x="0" y="0"/>
                </a:moveTo>
                <a:lnTo>
                  <a:pt x="2159723" y="0"/>
                </a:lnTo>
                <a:lnTo>
                  <a:pt x="2159723" y="1796622"/>
                </a:lnTo>
                <a:lnTo>
                  <a:pt x="0" y="1796622"/>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58" name="TextBox 26">
            <a:extLst>
              <a:ext uri="{FF2B5EF4-FFF2-40B4-BE49-F238E27FC236}">
                <a16:creationId xmlns:a16="http://schemas.microsoft.com/office/drawing/2014/main" id="{3959739A-496E-5499-440A-0A0C61E38DF0}"/>
              </a:ext>
            </a:extLst>
          </p:cNvPr>
          <p:cNvSpPr txBox="1"/>
          <p:nvPr/>
        </p:nvSpPr>
        <p:spPr>
          <a:xfrm>
            <a:off x="7524660" y="8384250"/>
            <a:ext cx="6461359" cy="2059277"/>
          </a:xfrm>
          <a:prstGeom prst="rect">
            <a:avLst/>
          </a:prstGeom>
        </p:spPr>
        <p:txBody>
          <a:bodyPr lIns="35919" tIns="35919" rIns="35919" bIns="35919" rtlCol="0" anchor="ctr"/>
          <a:lstStyle/>
          <a:p>
            <a:pPr algn="ctr">
              <a:lnSpc>
                <a:spcPts val="1385"/>
              </a:lnSpc>
            </a:pPr>
            <a:endParaRPr/>
          </a:p>
        </p:txBody>
      </p:sp>
      <p:grpSp>
        <p:nvGrpSpPr>
          <p:cNvPr id="7" name="グループ化 6">
            <a:extLst>
              <a:ext uri="{FF2B5EF4-FFF2-40B4-BE49-F238E27FC236}">
                <a16:creationId xmlns:a16="http://schemas.microsoft.com/office/drawing/2014/main" id="{91DD9C81-E860-B46C-18DB-105E25C16074}"/>
              </a:ext>
            </a:extLst>
          </p:cNvPr>
          <p:cNvGrpSpPr/>
          <p:nvPr/>
        </p:nvGrpSpPr>
        <p:grpSpPr>
          <a:xfrm>
            <a:off x="7502944" y="2174924"/>
            <a:ext cx="6296951" cy="466990"/>
            <a:chOff x="7502944" y="2174924"/>
            <a:chExt cx="6296951" cy="466990"/>
          </a:xfrm>
        </p:grpSpPr>
        <p:grpSp>
          <p:nvGrpSpPr>
            <p:cNvPr id="128" name="Group 18">
              <a:extLst>
                <a:ext uri="{FF2B5EF4-FFF2-40B4-BE49-F238E27FC236}">
                  <a16:creationId xmlns:a16="http://schemas.microsoft.com/office/drawing/2014/main" id="{CDE3C0F8-63E3-1D02-46E4-55C2C1C50905}"/>
                </a:ext>
              </a:extLst>
            </p:cNvPr>
            <p:cNvGrpSpPr/>
            <p:nvPr/>
          </p:nvGrpSpPr>
          <p:grpSpPr>
            <a:xfrm>
              <a:off x="7502944" y="2174924"/>
              <a:ext cx="5749740" cy="448182"/>
              <a:chOff x="0" y="-38100"/>
              <a:chExt cx="1920169" cy="258911"/>
            </a:xfrm>
          </p:grpSpPr>
          <p:sp>
            <p:nvSpPr>
              <p:cNvPr id="129" name="Freeform 19">
                <a:extLst>
                  <a:ext uri="{FF2B5EF4-FFF2-40B4-BE49-F238E27FC236}">
                    <a16:creationId xmlns:a16="http://schemas.microsoft.com/office/drawing/2014/main" id="{7D5A9E71-CB61-ABDF-5560-D80F07A44B1D}"/>
                  </a:ext>
                </a:extLst>
              </p:cNvPr>
              <p:cNvSpPr/>
              <p:nvPr/>
            </p:nvSpPr>
            <p:spPr>
              <a:xfrm>
                <a:off x="0" y="0"/>
                <a:ext cx="964051" cy="220811"/>
              </a:xfrm>
              <a:custGeom>
                <a:avLst/>
                <a:gdLst/>
                <a:ahLst/>
                <a:cxnLst/>
                <a:rect l="l" t="t" r="r" b="b"/>
                <a:pathLst>
                  <a:path w="1920169" h="220811">
                    <a:moveTo>
                      <a:pt x="0" y="0"/>
                    </a:moveTo>
                    <a:lnTo>
                      <a:pt x="1920169" y="0"/>
                    </a:lnTo>
                    <a:lnTo>
                      <a:pt x="1920169" y="220811"/>
                    </a:lnTo>
                    <a:lnTo>
                      <a:pt x="0" y="220811"/>
                    </a:lnTo>
                    <a:close/>
                  </a:path>
                </a:pathLst>
              </a:custGeom>
              <a:solidFill>
                <a:srgbClr val="B4D7FF"/>
              </a:solidFill>
              <a:ln w="9525" cap="sq">
                <a:solidFill>
                  <a:srgbClr val="000000"/>
                </a:solidFill>
                <a:prstDash val="solid"/>
                <a:miter/>
              </a:ln>
            </p:spPr>
          </p:sp>
          <p:sp>
            <p:nvSpPr>
              <p:cNvPr id="130" name="TextBox 20">
                <a:extLst>
                  <a:ext uri="{FF2B5EF4-FFF2-40B4-BE49-F238E27FC236}">
                    <a16:creationId xmlns:a16="http://schemas.microsoft.com/office/drawing/2014/main" id="{031D7836-CFB2-3D7F-795B-18302C9C60DE}"/>
                  </a:ext>
                </a:extLst>
              </p:cNvPr>
              <p:cNvSpPr txBox="1"/>
              <p:nvPr/>
            </p:nvSpPr>
            <p:spPr>
              <a:xfrm>
                <a:off x="0" y="-38100"/>
                <a:ext cx="1920169" cy="25891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31" name="TextBox 42">
              <a:extLst>
                <a:ext uri="{FF2B5EF4-FFF2-40B4-BE49-F238E27FC236}">
                  <a16:creationId xmlns:a16="http://schemas.microsoft.com/office/drawing/2014/main" id="{6D27CECE-F1B9-5CDD-3B04-0067B97FF3EC}"/>
                </a:ext>
              </a:extLst>
            </p:cNvPr>
            <p:cNvSpPr txBox="1"/>
            <p:nvPr/>
          </p:nvSpPr>
          <p:spPr>
            <a:xfrm>
              <a:off x="7583330" y="2269451"/>
              <a:ext cx="575701" cy="306238"/>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04</a:t>
              </a:r>
            </a:p>
          </p:txBody>
        </p:sp>
        <p:sp>
          <p:nvSpPr>
            <p:cNvPr id="132" name="テキスト ボックス 131">
              <a:extLst>
                <a:ext uri="{FF2B5EF4-FFF2-40B4-BE49-F238E27FC236}">
                  <a16:creationId xmlns:a16="http://schemas.microsoft.com/office/drawing/2014/main" id="{DA0CBC6D-DA9F-B187-3DB8-0EE38A0FFC7A}"/>
                </a:ext>
              </a:extLst>
            </p:cNvPr>
            <p:cNvSpPr txBox="1"/>
            <p:nvPr/>
          </p:nvSpPr>
          <p:spPr>
            <a:xfrm>
              <a:off x="7875509" y="2270825"/>
              <a:ext cx="2563477"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見学地のなぜだろう？　</a:t>
              </a:r>
              <a:endParaRPr kumimoji="1" lang="ja-JP" altLang="en-US" sz="1600" dirty="0"/>
            </a:p>
          </p:txBody>
        </p:sp>
        <p:sp>
          <p:nvSpPr>
            <p:cNvPr id="165" name="テキスト ボックス 164">
              <a:extLst>
                <a:ext uri="{FF2B5EF4-FFF2-40B4-BE49-F238E27FC236}">
                  <a16:creationId xmlns:a16="http://schemas.microsoft.com/office/drawing/2014/main" id="{9564B6A4-ADD5-4C01-FF4A-A2F42F730897}"/>
                </a:ext>
              </a:extLst>
            </p:cNvPr>
            <p:cNvSpPr txBox="1"/>
            <p:nvPr/>
          </p:nvSpPr>
          <p:spPr>
            <a:xfrm>
              <a:off x="10354946" y="2426470"/>
              <a:ext cx="3444949"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★調べてみて疑問に思ったことや見てみたいことを書きましょう</a:t>
              </a:r>
              <a:endParaRPr lang="ja-JP" altLang="en-US" sz="800" dirty="0"/>
            </a:p>
          </p:txBody>
        </p:sp>
      </p:grpSp>
      <p:sp>
        <p:nvSpPr>
          <p:cNvPr id="170" name="テキスト ボックス 169">
            <a:extLst>
              <a:ext uri="{FF2B5EF4-FFF2-40B4-BE49-F238E27FC236}">
                <a16:creationId xmlns:a16="http://schemas.microsoft.com/office/drawing/2014/main" id="{C9F2BE8F-3F19-A21A-3C6D-8A76170C70CC}"/>
              </a:ext>
            </a:extLst>
          </p:cNvPr>
          <p:cNvSpPr txBox="1"/>
          <p:nvPr/>
        </p:nvSpPr>
        <p:spPr>
          <a:xfrm>
            <a:off x="10850593" y="159129"/>
            <a:ext cx="2953271" cy="369332"/>
          </a:xfrm>
          <a:prstGeom prst="rect">
            <a:avLst/>
          </a:prstGeom>
          <a:noFill/>
          <a:ln>
            <a:noFill/>
          </a:ln>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班：</a:t>
            </a:r>
          </a:p>
        </p:txBody>
      </p:sp>
      <p:cxnSp>
        <p:nvCxnSpPr>
          <p:cNvPr id="173" name="直線コネクタ 172">
            <a:extLst>
              <a:ext uri="{FF2B5EF4-FFF2-40B4-BE49-F238E27FC236}">
                <a16:creationId xmlns:a16="http://schemas.microsoft.com/office/drawing/2014/main" id="{D4988313-71DD-BB20-3478-A5DB27F7F742}"/>
              </a:ext>
            </a:extLst>
          </p:cNvPr>
          <p:cNvCxnSpPr/>
          <p:nvPr/>
        </p:nvCxnSpPr>
        <p:spPr>
          <a:xfrm>
            <a:off x="10942638" y="534905"/>
            <a:ext cx="2861226" cy="0"/>
          </a:xfrm>
          <a:prstGeom prst="line">
            <a:avLst/>
          </a:prstGeom>
        </p:spPr>
        <p:style>
          <a:lnRef idx="1">
            <a:schemeClr val="dk1"/>
          </a:lnRef>
          <a:fillRef idx="0">
            <a:schemeClr val="dk1"/>
          </a:fillRef>
          <a:effectRef idx="0">
            <a:schemeClr val="dk1"/>
          </a:effectRef>
          <a:fontRef idx="minor">
            <a:schemeClr val="tx1"/>
          </a:fontRef>
        </p:style>
      </p:cxnSp>
      <p:sp>
        <p:nvSpPr>
          <p:cNvPr id="171" name="テキスト ボックス 170">
            <a:extLst>
              <a:ext uri="{FF2B5EF4-FFF2-40B4-BE49-F238E27FC236}">
                <a16:creationId xmlns:a16="http://schemas.microsoft.com/office/drawing/2014/main" id="{93508DE1-16B2-ABCD-5AF9-2EF84B8A80F7}"/>
              </a:ext>
            </a:extLst>
          </p:cNvPr>
          <p:cNvSpPr txBox="1"/>
          <p:nvPr/>
        </p:nvSpPr>
        <p:spPr>
          <a:xfrm>
            <a:off x="10846624" y="587603"/>
            <a:ext cx="2953271" cy="369332"/>
          </a:xfrm>
          <a:prstGeom prst="rect">
            <a:avLst/>
          </a:prstGeom>
          <a:noFill/>
          <a:ln>
            <a:noFill/>
          </a:ln>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氏名：</a:t>
            </a:r>
          </a:p>
        </p:txBody>
      </p:sp>
      <p:cxnSp>
        <p:nvCxnSpPr>
          <p:cNvPr id="174" name="直線コネクタ 173">
            <a:extLst>
              <a:ext uri="{FF2B5EF4-FFF2-40B4-BE49-F238E27FC236}">
                <a16:creationId xmlns:a16="http://schemas.microsoft.com/office/drawing/2014/main" id="{728DAB63-9C25-986F-1559-10EEC9F452B1}"/>
              </a:ext>
            </a:extLst>
          </p:cNvPr>
          <p:cNvCxnSpPr/>
          <p:nvPr/>
        </p:nvCxnSpPr>
        <p:spPr>
          <a:xfrm>
            <a:off x="10934700" y="975903"/>
            <a:ext cx="2861226" cy="0"/>
          </a:xfrm>
          <a:prstGeom prst="line">
            <a:avLst/>
          </a:prstGeom>
        </p:spPr>
        <p:style>
          <a:lnRef idx="1">
            <a:schemeClr val="dk1"/>
          </a:lnRef>
          <a:fillRef idx="0">
            <a:schemeClr val="dk1"/>
          </a:fillRef>
          <a:effectRef idx="0">
            <a:schemeClr val="dk1"/>
          </a:effectRef>
          <a:fontRef idx="minor">
            <a:schemeClr val="tx1"/>
          </a:fontRef>
        </p:style>
      </p:cxnSp>
      <p:grpSp>
        <p:nvGrpSpPr>
          <p:cNvPr id="8" name="グループ化 7">
            <a:extLst>
              <a:ext uri="{FF2B5EF4-FFF2-40B4-BE49-F238E27FC236}">
                <a16:creationId xmlns:a16="http://schemas.microsoft.com/office/drawing/2014/main" id="{2E6B9FA9-47D2-7BC6-377E-7B562417DC74}"/>
              </a:ext>
            </a:extLst>
          </p:cNvPr>
          <p:cNvGrpSpPr/>
          <p:nvPr/>
        </p:nvGrpSpPr>
        <p:grpSpPr>
          <a:xfrm>
            <a:off x="4045919" y="4278258"/>
            <a:ext cx="7172448" cy="412491"/>
            <a:chOff x="4045919" y="4278258"/>
            <a:chExt cx="7172448" cy="412491"/>
          </a:xfrm>
        </p:grpSpPr>
        <p:grpSp>
          <p:nvGrpSpPr>
            <p:cNvPr id="110" name="Group 21">
              <a:extLst>
                <a:ext uri="{FF2B5EF4-FFF2-40B4-BE49-F238E27FC236}">
                  <a16:creationId xmlns:a16="http://schemas.microsoft.com/office/drawing/2014/main" id="{43D09803-2E18-1BA2-55D9-4D132A941D38}"/>
                </a:ext>
              </a:extLst>
            </p:cNvPr>
            <p:cNvGrpSpPr/>
            <p:nvPr/>
          </p:nvGrpSpPr>
          <p:grpSpPr>
            <a:xfrm>
              <a:off x="4045919" y="4278258"/>
              <a:ext cx="3768550" cy="400673"/>
              <a:chOff x="0" y="0"/>
              <a:chExt cx="1867153" cy="231465"/>
            </a:xfrm>
          </p:grpSpPr>
          <p:sp>
            <p:nvSpPr>
              <p:cNvPr id="111" name="Freeform 22">
                <a:extLst>
                  <a:ext uri="{FF2B5EF4-FFF2-40B4-BE49-F238E27FC236}">
                    <a16:creationId xmlns:a16="http://schemas.microsoft.com/office/drawing/2014/main" id="{DA8CBFFD-50BA-652F-5FE0-78C75EBE26B5}"/>
                  </a:ext>
                </a:extLst>
              </p:cNvPr>
              <p:cNvSpPr/>
              <p:nvPr/>
            </p:nvSpPr>
            <p:spPr>
              <a:xfrm>
                <a:off x="0" y="0"/>
                <a:ext cx="1867153" cy="231465"/>
              </a:xfrm>
              <a:custGeom>
                <a:avLst/>
                <a:gdLst/>
                <a:ahLst/>
                <a:cxnLst/>
                <a:rect l="l" t="t" r="r" b="b"/>
                <a:pathLst>
                  <a:path w="1867153" h="231465">
                    <a:moveTo>
                      <a:pt x="0" y="0"/>
                    </a:moveTo>
                    <a:lnTo>
                      <a:pt x="1867153" y="0"/>
                    </a:lnTo>
                    <a:lnTo>
                      <a:pt x="1867153" y="231465"/>
                    </a:lnTo>
                    <a:lnTo>
                      <a:pt x="0" y="231465"/>
                    </a:lnTo>
                    <a:close/>
                  </a:path>
                </a:pathLst>
              </a:custGeom>
              <a:solidFill>
                <a:srgbClr val="FDE9FF"/>
              </a:solidFill>
              <a:ln w="9525" cap="sq">
                <a:solidFill>
                  <a:srgbClr val="000000"/>
                </a:solidFill>
                <a:prstDash val="solid"/>
                <a:miter/>
              </a:ln>
            </p:spPr>
          </p:sp>
          <p:sp>
            <p:nvSpPr>
              <p:cNvPr id="112" name="TextBox 23">
                <a:extLst>
                  <a:ext uri="{FF2B5EF4-FFF2-40B4-BE49-F238E27FC236}">
                    <a16:creationId xmlns:a16="http://schemas.microsoft.com/office/drawing/2014/main" id="{76855433-FDC9-4824-0ACB-DF25CF3987E5}"/>
                  </a:ext>
                </a:extLst>
              </p:cNvPr>
              <p:cNvSpPr txBox="1"/>
              <p:nvPr/>
            </p:nvSpPr>
            <p:spPr>
              <a:xfrm>
                <a:off x="0" y="-38100"/>
                <a:ext cx="1867153" cy="269565"/>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grpSp>
          <p:nvGrpSpPr>
            <p:cNvPr id="138" name="グループ化 137">
              <a:extLst>
                <a:ext uri="{FF2B5EF4-FFF2-40B4-BE49-F238E27FC236}">
                  <a16:creationId xmlns:a16="http://schemas.microsoft.com/office/drawing/2014/main" id="{0B42F0EA-8C91-BB9A-24FC-E7650EFACD02}"/>
                </a:ext>
              </a:extLst>
            </p:cNvPr>
            <p:cNvGrpSpPr/>
            <p:nvPr/>
          </p:nvGrpSpPr>
          <p:grpSpPr>
            <a:xfrm>
              <a:off x="4085748" y="4319779"/>
              <a:ext cx="3438912" cy="338554"/>
              <a:chOff x="4098679" y="4334713"/>
              <a:chExt cx="3438912" cy="338554"/>
            </a:xfrm>
          </p:grpSpPr>
          <p:sp>
            <p:nvSpPr>
              <p:cNvPr id="116" name="TextBox 43">
                <a:extLst>
                  <a:ext uri="{FF2B5EF4-FFF2-40B4-BE49-F238E27FC236}">
                    <a16:creationId xmlns:a16="http://schemas.microsoft.com/office/drawing/2014/main" id="{7B1B3120-B169-C493-E2DF-85AF36FD5207}"/>
                  </a:ext>
                </a:extLst>
              </p:cNvPr>
              <p:cNvSpPr txBox="1"/>
              <p:nvPr/>
            </p:nvSpPr>
            <p:spPr>
              <a:xfrm>
                <a:off x="4098679" y="4340365"/>
                <a:ext cx="575701" cy="306238"/>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05</a:t>
                </a:r>
              </a:p>
            </p:txBody>
          </p:sp>
          <p:sp>
            <p:nvSpPr>
              <p:cNvPr id="134" name="テキスト ボックス 133">
                <a:extLst>
                  <a:ext uri="{FF2B5EF4-FFF2-40B4-BE49-F238E27FC236}">
                    <a16:creationId xmlns:a16="http://schemas.microsoft.com/office/drawing/2014/main" id="{D496E6DB-833F-26C0-5AF7-3F4B6DDF371B}"/>
                  </a:ext>
                </a:extLst>
              </p:cNvPr>
              <p:cNvSpPr txBox="1"/>
              <p:nvPr/>
            </p:nvSpPr>
            <p:spPr>
              <a:xfrm>
                <a:off x="4391234" y="4334713"/>
                <a:ext cx="3146357"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見学地の感想・わかったこと</a:t>
                </a:r>
                <a:endParaRPr kumimoji="1" lang="ja-JP" altLang="en-US" sz="1600" dirty="0"/>
              </a:p>
            </p:txBody>
          </p:sp>
        </p:grpSp>
        <p:sp>
          <p:nvSpPr>
            <p:cNvPr id="177" name="テキスト ボックス 176">
              <a:extLst>
                <a:ext uri="{FF2B5EF4-FFF2-40B4-BE49-F238E27FC236}">
                  <a16:creationId xmlns:a16="http://schemas.microsoft.com/office/drawing/2014/main" id="{C6175B66-E43C-085E-C9D7-95A2A43AF23C}"/>
                </a:ext>
              </a:extLst>
            </p:cNvPr>
            <p:cNvSpPr txBox="1"/>
            <p:nvPr/>
          </p:nvSpPr>
          <p:spPr>
            <a:xfrm>
              <a:off x="7773418" y="4475305"/>
              <a:ext cx="3444949"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★現地でわかったことや気づいたことを書きましょう</a:t>
              </a:r>
              <a:endParaRPr lang="ja-JP" altLang="en-US" sz="800" dirty="0"/>
            </a:p>
          </p:txBody>
        </p:sp>
      </p:grpSp>
      <p:grpSp>
        <p:nvGrpSpPr>
          <p:cNvPr id="9" name="グループ化 8">
            <a:extLst>
              <a:ext uri="{FF2B5EF4-FFF2-40B4-BE49-F238E27FC236}">
                <a16:creationId xmlns:a16="http://schemas.microsoft.com/office/drawing/2014/main" id="{CBC3B43F-86DF-8D50-2C74-B9B7381153B0}"/>
              </a:ext>
            </a:extLst>
          </p:cNvPr>
          <p:cNvGrpSpPr/>
          <p:nvPr/>
        </p:nvGrpSpPr>
        <p:grpSpPr>
          <a:xfrm>
            <a:off x="4018534" y="8210961"/>
            <a:ext cx="3186336" cy="407034"/>
            <a:chOff x="4018534" y="8210961"/>
            <a:chExt cx="3186336" cy="407034"/>
          </a:xfrm>
        </p:grpSpPr>
        <p:grpSp>
          <p:nvGrpSpPr>
            <p:cNvPr id="120" name="Group 27">
              <a:extLst>
                <a:ext uri="{FF2B5EF4-FFF2-40B4-BE49-F238E27FC236}">
                  <a16:creationId xmlns:a16="http://schemas.microsoft.com/office/drawing/2014/main" id="{B03444D7-4149-6C24-F12D-6858F0825C4F}"/>
                </a:ext>
              </a:extLst>
            </p:cNvPr>
            <p:cNvGrpSpPr/>
            <p:nvPr/>
          </p:nvGrpSpPr>
          <p:grpSpPr>
            <a:xfrm>
              <a:off x="4018534" y="8210961"/>
              <a:ext cx="1433735" cy="400673"/>
              <a:chOff x="0" y="0"/>
              <a:chExt cx="2095879" cy="229021"/>
            </a:xfrm>
          </p:grpSpPr>
          <p:sp>
            <p:nvSpPr>
              <p:cNvPr id="121" name="Freeform 28">
                <a:extLst>
                  <a:ext uri="{FF2B5EF4-FFF2-40B4-BE49-F238E27FC236}">
                    <a16:creationId xmlns:a16="http://schemas.microsoft.com/office/drawing/2014/main" id="{53CD2FA5-0EB6-5171-8BE7-23E1CF2B0E3E}"/>
                  </a:ext>
                </a:extLst>
              </p:cNvPr>
              <p:cNvSpPr/>
              <p:nvPr/>
            </p:nvSpPr>
            <p:spPr>
              <a:xfrm>
                <a:off x="0" y="0"/>
                <a:ext cx="2095879" cy="229021"/>
              </a:xfrm>
              <a:custGeom>
                <a:avLst/>
                <a:gdLst/>
                <a:ahLst/>
                <a:cxnLst/>
                <a:rect l="l" t="t" r="r" b="b"/>
                <a:pathLst>
                  <a:path w="2095879" h="229021">
                    <a:moveTo>
                      <a:pt x="0" y="0"/>
                    </a:moveTo>
                    <a:lnTo>
                      <a:pt x="2095879" y="0"/>
                    </a:lnTo>
                    <a:lnTo>
                      <a:pt x="2095879" y="229021"/>
                    </a:lnTo>
                    <a:lnTo>
                      <a:pt x="0" y="229021"/>
                    </a:lnTo>
                    <a:close/>
                  </a:path>
                </a:pathLst>
              </a:custGeom>
              <a:solidFill>
                <a:srgbClr val="FFEDA1"/>
              </a:solidFill>
              <a:ln w="9525" cap="sq">
                <a:solidFill>
                  <a:srgbClr val="000000"/>
                </a:solidFill>
                <a:prstDash val="solid"/>
                <a:miter/>
              </a:ln>
            </p:spPr>
          </p:sp>
          <p:sp>
            <p:nvSpPr>
              <p:cNvPr id="122" name="TextBox 29">
                <a:extLst>
                  <a:ext uri="{FF2B5EF4-FFF2-40B4-BE49-F238E27FC236}">
                    <a16:creationId xmlns:a16="http://schemas.microsoft.com/office/drawing/2014/main" id="{5338CA67-6034-E08F-5AE8-9DFB10B39C83}"/>
                  </a:ext>
                </a:extLst>
              </p:cNvPr>
              <p:cNvSpPr txBox="1"/>
              <p:nvPr/>
            </p:nvSpPr>
            <p:spPr>
              <a:xfrm>
                <a:off x="0" y="-38100"/>
                <a:ext cx="2095879" cy="26712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23" name="TextBox 45">
              <a:extLst>
                <a:ext uri="{FF2B5EF4-FFF2-40B4-BE49-F238E27FC236}">
                  <a16:creationId xmlns:a16="http://schemas.microsoft.com/office/drawing/2014/main" id="{CC963C38-65BA-2E32-9E58-B2D8CAAB8A33}"/>
                </a:ext>
              </a:extLst>
            </p:cNvPr>
            <p:cNvSpPr txBox="1"/>
            <p:nvPr/>
          </p:nvSpPr>
          <p:spPr>
            <a:xfrm>
              <a:off x="4032988" y="8225382"/>
              <a:ext cx="575701" cy="305725"/>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06</a:t>
              </a:r>
            </a:p>
          </p:txBody>
        </p:sp>
        <p:sp>
          <p:nvSpPr>
            <p:cNvPr id="133" name="テキスト ボックス 132">
              <a:extLst>
                <a:ext uri="{FF2B5EF4-FFF2-40B4-BE49-F238E27FC236}">
                  <a16:creationId xmlns:a16="http://schemas.microsoft.com/office/drawing/2014/main" id="{76171335-F1EF-5A22-0E33-A0ABE4F03861}"/>
                </a:ext>
              </a:extLst>
            </p:cNvPr>
            <p:cNvSpPr txBox="1"/>
            <p:nvPr/>
          </p:nvSpPr>
          <p:spPr>
            <a:xfrm>
              <a:off x="4370458" y="8244007"/>
              <a:ext cx="1234211"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整理</a:t>
              </a:r>
              <a:endParaRPr kumimoji="1" lang="ja-JP" altLang="en-US" sz="1600" dirty="0"/>
            </a:p>
          </p:txBody>
        </p:sp>
        <p:sp>
          <p:nvSpPr>
            <p:cNvPr id="178" name="テキスト ボックス 177">
              <a:extLst>
                <a:ext uri="{FF2B5EF4-FFF2-40B4-BE49-F238E27FC236}">
                  <a16:creationId xmlns:a16="http://schemas.microsoft.com/office/drawing/2014/main" id="{B9EE112D-4E95-F67E-D599-AC746FEB4E5B}"/>
                </a:ext>
              </a:extLst>
            </p:cNvPr>
            <p:cNvSpPr txBox="1"/>
            <p:nvPr/>
          </p:nvSpPr>
          <p:spPr>
            <a:xfrm>
              <a:off x="5452270" y="8402551"/>
              <a:ext cx="1752600"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★ポイントを整理しましょう</a:t>
              </a:r>
              <a:endParaRPr lang="ja-JP" altLang="en-US" sz="800" dirty="0"/>
            </a:p>
          </p:txBody>
        </p:sp>
      </p:grpSp>
      <p:grpSp>
        <p:nvGrpSpPr>
          <p:cNvPr id="10" name="グループ化 9">
            <a:extLst>
              <a:ext uri="{FF2B5EF4-FFF2-40B4-BE49-F238E27FC236}">
                <a16:creationId xmlns:a16="http://schemas.microsoft.com/office/drawing/2014/main" id="{5BC22573-FA67-E8AF-BD0E-1E82AC185156}"/>
              </a:ext>
            </a:extLst>
          </p:cNvPr>
          <p:cNvGrpSpPr/>
          <p:nvPr/>
        </p:nvGrpSpPr>
        <p:grpSpPr>
          <a:xfrm>
            <a:off x="7524660" y="8227770"/>
            <a:ext cx="6439644" cy="401718"/>
            <a:chOff x="7524660" y="8227770"/>
            <a:chExt cx="6439644" cy="401718"/>
          </a:xfrm>
        </p:grpSpPr>
        <p:grpSp>
          <p:nvGrpSpPr>
            <p:cNvPr id="159" name="Group 27">
              <a:extLst>
                <a:ext uri="{FF2B5EF4-FFF2-40B4-BE49-F238E27FC236}">
                  <a16:creationId xmlns:a16="http://schemas.microsoft.com/office/drawing/2014/main" id="{4EA14196-29B1-82D9-3932-08039C94B353}"/>
                </a:ext>
              </a:extLst>
            </p:cNvPr>
            <p:cNvGrpSpPr/>
            <p:nvPr/>
          </p:nvGrpSpPr>
          <p:grpSpPr>
            <a:xfrm>
              <a:off x="7524660" y="8227770"/>
              <a:ext cx="1671525" cy="400673"/>
              <a:chOff x="0" y="0"/>
              <a:chExt cx="2095879" cy="229021"/>
            </a:xfrm>
          </p:grpSpPr>
          <p:sp>
            <p:nvSpPr>
              <p:cNvPr id="160" name="Freeform 28">
                <a:extLst>
                  <a:ext uri="{FF2B5EF4-FFF2-40B4-BE49-F238E27FC236}">
                    <a16:creationId xmlns:a16="http://schemas.microsoft.com/office/drawing/2014/main" id="{9C6AD542-5E4B-0192-7F4C-4C83BDCF0180}"/>
                  </a:ext>
                </a:extLst>
              </p:cNvPr>
              <p:cNvSpPr/>
              <p:nvPr/>
            </p:nvSpPr>
            <p:spPr>
              <a:xfrm>
                <a:off x="0" y="0"/>
                <a:ext cx="2095879" cy="229021"/>
              </a:xfrm>
              <a:custGeom>
                <a:avLst/>
                <a:gdLst/>
                <a:ahLst/>
                <a:cxnLst/>
                <a:rect l="l" t="t" r="r" b="b"/>
                <a:pathLst>
                  <a:path w="2095879" h="229021">
                    <a:moveTo>
                      <a:pt x="0" y="0"/>
                    </a:moveTo>
                    <a:lnTo>
                      <a:pt x="2095879" y="0"/>
                    </a:lnTo>
                    <a:lnTo>
                      <a:pt x="2095879" y="229021"/>
                    </a:lnTo>
                    <a:lnTo>
                      <a:pt x="0" y="229021"/>
                    </a:lnTo>
                    <a:close/>
                  </a:path>
                </a:pathLst>
              </a:custGeom>
              <a:solidFill>
                <a:srgbClr val="FFEDA1"/>
              </a:solidFill>
              <a:ln w="9525" cap="sq">
                <a:solidFill>
                  <a:srgbClr val="000000"/>
                </a:solidFill>
                <a:prstDash val="solid"/>
                <a:miter/>
              </a:ln>
            </p:spPr>
          </p:sp>
          <p:sp>
            <p:nvSpPr>
              <p:cNvPr id="161" name="TextBox 29">
                <a:extLst>
                  <a:ext uri="{FF2B5EF4-FFF2-40B4-BE49-F238E27FC236}">
                    <a16:creationId xmlns:a16="http://schemas.microsoft.com/office/drawing/2014/main" id="{1456B7B7-4255-4F6C-5EAE-5C65640DB4E9}"/>
                  </a:ext>
                </a:extLst>
              </p:cNvPr>
              <p:cNvSpPr txBox="1"/>
              <p:nvPr/>
            </p:nvSpPr>
            <p:spPr>
              <a:xfrm>
                <a:off x="0" y="-38100"/>
                <a:ext cx="2095879" cy="26712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62" name="TextBox 45">
              <a:extLst>
                <a:ext uri="{FF2B5EF4-FFF2-40B4-BE49-F238E27FC236}">
                  <a16:creationId xmlns:a16="http://schemas.microsoft.com/office/drawing/2014/main" id="{AEE8A98C-67C5-BB05-9F7B-183106FA34C6}"/>
                </a:ext>
              </a:extLst>
            </p:cNvPr>
            <p:cNvSpPr txBox="1"/>
            <p:nvPr/>
          </p:nvSpPr>
          <p:spPr>
            <a:xfrm>
              <a:off x="7539114" y="8242191"/>
              <a:ext cx="575701" cy="305725"/>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07</a:t>
              </a:r>
            </a:p>
          </p:txBody>
        </p:sp>
        <p:sp>
          <p:nvSpPr>
            <p:cNvPr id="163" name="テキスト ボックス 162">
              <a:extLst>
                <a:ext uri="{FF2B5EF4-FFF2-40B4-BE49-F238E27FC236}">
                  <a16:creationId xmlns:a16="http://schemas.microsoft.com/office/drawing/2014/main" id="{97BC74E6-926C-94CD-C005-98E7F3CCA981}"/>
                </a:ext>
              </a:extLst>
            </p:cNvPr>
            <p:cNvSpPr txBox="1"/>
            <p:nvPr/>
          </p:nvSpPr>
          <p:spPr>
            <a:xfrm>
              <a:off x="7876584" y="8260816"/>
              <a:ext cx="123328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まとめ</a:t>
              </a:r>
              <a:endParaRPr kumimoji="1" lang="ja-JP" altLang="en-US" sz="1600" dirty="0"/>
            </a:p>
          </p:txBody>
        </p:sp>
        <p:sp>
          <p:nvSpPr>
            <p:cNvPr id="179" name="テキスト ボックス 178">
              <a:extLst>
                <a:ext uri="{FF2B5EF4-FFF2-40B4-BE49-F238E27FC236}">
                  <a16:creationId xmlns:a16="http://schemas.microsoft.com/office/drawing/2014/main" id="{93C56030-5865-0AD9-F9CF-2F076E3FB82F}"/>
                </a:ext>
              </a:extLst>
            </p:cNvPr>
            <p:cNvSpPr txBox="1"/>
            <p:nvPr/>
          </p:nvSpPr>
          <p:spPr>
            <a:xfrm>
              <a:off x="9181677" y="8414044"/>
              <a:ext cx="4782627"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★「学習のポイント」を参考に、見学のテーマや目標をまとめましょう</a:t>
              </a:r>
              <a:endParaRPr lang="ja-JP" altLang="en-US" sz="800" dirty="0"/>
            </a:p>
          </p:txBody>
        </p:sp>
      </p:grpSp>
      <p:grpSp>
        <p:nvGrpSpPr>
          <p:cNvPr id="6" name="グループ化 5">
            <a:extLst>
              <a:ext uri="{FF2B5EF4-FFF2-40B4-BE49-F238E27FC236}">
                <a16:creationId xmlns:a16="http://schemas.microsoft.com/office/drawing/2014/main" id="{AED8381B-1D23-24C6-6A54-3527B2258579}"/>
              </a:ext>
            </a:extLst>
          </p:cNvPr>
          <p:cNvGrpSpPr/>
          <p:nvPr/>
        </p:nvGrpSpPr>
        <p:grpSpPr>
          <a:xfrm>
            <a:off x="4045920" y="2240876"/>
            <a:ext cx="3289126" cy="390307"/>
            <a:chOff x="4045920" y="2240876"/>
            <a:chExt cx="3289126" cy="390307"/>
          </a:xfrm>
        </p:grpSpPr>
        <p:grpSp>
          <p:nvGrpSpPr>
            <p:cNvPr id="100" name="Group 18">
              <a:extLst>
                <a:ext uri="{FF2B5EF4-FFF2-40B4-BE49-F238E27FC236}">
                  <a16:creationId xmlns:a16="http://schemas.microsoft.com/office/drawing/2014/main" id="{F8D50032-DF59-30BD-98E6-45274F9BDCED}"/>
                </a:ext>
              </a:extLst>
            </p:cNvPr>
            <p:cNvGrpSpPr/>
            <p:nvPr/>
          </p:nvGrpSpPr>
          <p:grpSpPr>
            <a:xfrm>
              <a:off x="4045920" y="2240876"/>
              <a:ext cx="2111456" cy="382230"/>
              <a:chOff x="0" y="0"/>
              <a:chExt cx="1920169" cy="220811"/>
            </a:xfrm>
          </p:grpSpPr>
          <p:sp>
            <p:nvSpPr>
              <p:cNvPr id="101" name="Freeform 19">
                <a:extLst>
                  <a:ext uri="{FF2B5EF4-FFF2-40B4-BE49-F238E27FC236}">
                    <a16:creationId xmlns:a16="http://schemas.microsoft.com/office/drawing/2014/main" id="{4AF51AF5-0F44-CE16-D605-9E6600061FE4}"/>
                  </a:ext>
                </a:extLst>
              </p:cNvPr>
              <p:cNvSpPr/>
              <p:nvPr/>
            </p:nvSpPr>
            <p:spPr>
              <a:xfrm>
                <a:off x="0" y="0"/>
                <a:ext cx="1920169" cy="220811"/>
              </a:xfrm>
              <a:custGeom>
                <a:avLst/>
                <a:gdLst/>
                <a:ahLst/>
                <a:cxnLst/>
                <a:rect l="l" t="t" r="r" b="b"/>
                <a:pathLst>
                  <a:path w="1920169" h="220811">
                    <a:moveTo>
                      <a:pt x="0" y="0"/>
                    </a:moveTo>
                    <a:lnTo>
                      <a:pt x="1920169" y="0"/>
                    </a:lnTo>
                    <a:lnTo>
                      <a:pt x="1920169" y="220811"/>
                    </a:lnTo>
                    <a:lnTo>
                      <a:pt x="0" y="220811"/>
                    </a:lnTo>
                    <a:close/>
                  </a:path>
                </a:pathLst>
              </a:custGeom>
              <a:solidFill>
                <a:srgbClr val="B4D7FF"/>
              </a:solidFill>
              <a:ln w="9525" cap="sq">
                <a:solidFill>
                  <a:srgbClr val="000000"/>
                </a:solidFill>
                <a:prstDash val="solid"/>
                <a:miter/>
              </a:ln>
            </p:spPr>
          </p:sp>
          <p:sp>
            <p:nvSpPr>
              <p:cNvPr id="102" name="TextBox 20">
                <a:extLst>
                  <a:ext uri="{FF2B5EF4-FFF2-40B4-BE49-F238E27FC236}">
                    <a16:creationId xmlns:a16="http://schemas.microsoft.com/office/drawing/2014/main" id="{5B6DAAF2-BD79-A1E0-F733-08816347097A}"/>
                  </a:ext>
                </a:extLst>
              </p:cNvPr>
              <p:cNvSpPr txBox="1"/>
              <p:nvPr/>
            </p:nvSpPr>
            <p:spPr>
              <a:xfrm>
                <a:off x="0" y="-38100"/>
                <a:ext cx="1920169" cy="25891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03" name="TextBox 42">
              <a:extLst>
                <a:ext uri="{FF2B5EF4-FFF2-40B4-BE49-F238E27FC236}">
                  <a16:creationId xmlns:a16="http://schemas.microsoft.com/office/drawing/2014/main" id="{AA3DFA3F-2D3F-417E-B52F-39F1C13C3817}"/>
                </a:ext>
              </a:extLst>
            </p:cNvPr>
            <p:cNvSpPr txBox="1"/>
            <p:nvPr/>
          </p:nvSpPr>
          <p:spPr>
            <a:xfrm>
              <a:off x="4126305" y="2269451"/>
              <a:ext cx="575701" cy="306238"/>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03</a:t>
              </a:r>
            </a:p>
          </p:txBody>
        </p:sp>
        <p:sp>
          <p:nvSpPr>
            <p:cNvPr id="124" name="テキスト ボックス 123">
              <a:extLst>
                <a:ext uri="{FF2B5EF4-FFF2-40B4-BE49-F238E27FC236}">
                  <a16:creationId xmlns:a16="http://schemas.microsoft.com/office/drawing/2014/main" id="{146EA826-2535-3360-6291-B7AF84F64807}"/>
                </a:ext>
              </a:extLst>
            </p:cNvPr>
            <p:cNvSpPr txBox="1"/>
            <p:nvPr/>
          </p:nvSpPr>
          <p:spPr>
            <a:xfrm>
              <a:off x="4402231" y="2277399"/>
              <a:ext cx="293281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見学地の概要</a:t>
              </a:r>
              <a:endParaRPr kumimoji="1" lang="ja-JP" altLang="en-US" sz="1600" dirty="0"/>
            </a:p>
          </p:txBody>
        </p:sp>
        <p:sp>
          <p:nvSpPr>
            <p:cNvPr id="180" name="テキスト ボックス 179">
              <a:extLst>
                <a:ext uri="{FF2B5EF4-FFF2-40B4-BE49-F238E27FC236}">
                  <a16:creationId xmlns:a16="http://schemas.microsoft.com/office/drawing/2014/main" id="{26F1AC2A-CB4C-90C1-9F6B-2A6ACBC9398F}"/>
                </a:ext>
              </a:extLst>
            </p:cNvPr>
            <p:cNvSpPr txBox="1"/>
            <p:nvPr/>
          </p:nvSpPr>
          <p:spPr>
            <a:xfrm>
              <a:off x="6108678" y="2415739"/>
              <a:ext cx="1226368"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★特徴や場所など</a:t>
              </a:r>
              <a:endParaRPr lang="ja-JP" altLang="en-US" sz="800" dirty="0"/>
            </a:p>
          </p:txBody>
        </p:sp>
      </p:grpSp>
      <p:grpSp>
        <p:nvGrpSpPr>
          <p:cNvPr id="5" name="グループ化 4">
            <a:extLst>
              <a:ext uri="{FF2B5EF4-FFF2-40B4-BE49-F238E27FC236}">
                <a16:creationId xmlns:a16="http://schemas.microsoft.com/office/drawing/2014/main" id="{946DD221-331B-207D-4BBD-7EE47EB34537}"/>
              </a:ext>
            </a:extLst>
          </p:cNvPr>
          <p:cNvGrpSpPr/>
          <p:nvPr/>
        </p:nvGrpSpPr>
        <p:grpSpPr>
          <a:xfrm>
            <a:off x="8438936" y="1074466"/>
            <a:ext cx="5695136" cy="338554"/>
            <a:chOff x="8438936" y="1074466"/>
            <a:chExt cx="5695136" cy="338554"/>
          </a:xfrm>
        </p:grpSpPr>
        <p:sp>
          <p:nvSpPr>
            <p:cNvPr id="154" name="TextBox 41">
              <a:extLst>
                <a:ext uri="{FF2B5EF4-FFF2-40B4-BE49-F238E27FC236}">
                  <a16:creationId xmlns:a16="http://schemas.microsoft.com/office/drawing/2014/main" id="{29636B25-B59D-C50F-870E-9AA4814F41B7}"/>
                </a:ext>
              </a:extLst>
            </p:cNvPr>
            <p:cNvSpPr txBox="1"/>
            <p:nvPr/>
          </p:nvSpPr>
          <p:spPr>
            <a:xfrm>
              <a:off x="8438936" y="1085192"/>
              <a:ext cx="507381" cy="305725"/>
            </a:xfrm>
            <a:prstGeom prst="rect">
              <a:avLst/>
            </a:prstGeom>
          </p:spPr>
          <p:txBody>
            <a:bodyPr wrap="square" lIns="0" tIns="0" rIns="0" bIns="0" rtlCol="0" anchor="ctr">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02</a:t>
              </a:r>
            </a:p>
          </p:txBody>
        </p:sp>
        <p:sp>
          <p:nvSpPr>
            <p:cNvPr id="155" name="テキスト ボックス 154">
              <a:extLst>
                <a:ext uri="{FF2B5EF4-FFF2-40B4-BE49-F238E27FC236}">
                  <a16:creationId xmlns:a16="http://schemas.microsoft.com/office/drawing/2014/main" id="{A977C9D1-68B0-983C-E8C8-C4CEA088A3EA}"/>
                </a:ext>
              </a:extLst>
            </p:cNvPr>
            <p:cNvSpPr txBox="1"/>
            <p:nvPr/>
          </p:nvSpPr>
          <p:spPr>
            <a:xfrm>
              <a:off x="8791264" y="1074466"/>
              <a:ext cx="184617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見学テーマ・目標</a:t>
              </a:r>
              <a:endParaRPr kumimoji="1" lang="ja-JP" altLang="en-US" sz="1600" dirty="0"/>
            </a:p>
          </p:txBody>
        </p:sp>
        <p:sp>
          <p:nvSpPr>
            <p:cNvPr id="181" name="テキスト ボックス 180">
              <a:extLst>
                <a:ext uri="{FF2B5EF4-FFF2-40B4-BE49-F238E27FC236}">
                  <a16:creationId xmlns:a16="http://schemas.microsoft.com/office/drawing/2014/main" id="{D694A47B-A621-9094-FBFA-D5A48316956F}"/>
                </a:ext>
              </a:extLst>
            </p:cNvPr>
            <p:cNvSpPr txBox="1"/>
            <p:nvPr/>
          </p:nvSpPr>
          <p:spPr>
            <a:xfrm>
              <a:off x="10689123" y="1188667"/>
              <a:ext cx="3444949"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★「学習のポイント」を参考に、テーマや目標を決めましょう</a:t>
              </a:r>
              <a:endParaRPr lang="ja-JP" altLang="en-US" sz="800" dirty="0"/>
            </a:p>
          </p:txBody>
        </p:sp>
      </p:grpSp>
      <p:grpSp>
        <p:nvGrpSpPr>
          <p:cNvPr id="19" name="グループ化 18">
            <a:extLst>
              <a:ext uri="{FF2B5EF4-FFF2-40B4-BE49-F238E27FC236}">
                <a16:creationId xmlns:a16="http://schemas.microsoft.com/office/drawing/2014/main" id="{A44EE64A-1711-45F6-7E78-1ECFF7BDD509}"/>
              </a:ext>
            </a:extLst>
          </p:cNvPr>
          <p:cNvGrpSpPr/>
          <p:nvPr/>
        </p:nvGrpSpPr>
        <p:grpSpPr>
          <a:xfrm>
            <a:off x="0" y="0"/>
            <a:ext cx="10661709" cy="10693400"/>
            <a:chOff x="0" y="0"/>
            <a:chExt cx="10661709" cy="10693400"/>
          </a:xfrm>
        </p:grpSpPr>
        <p:sp>
          <p:nvSpPr>
            <p:cNvPr id="75" name="正方形/長方形 74">
              <a:extLst>
                <a:ext uri="{FF2B5EF4-FFF2-40B4-BE49-F238E27FC236}">
                  <a16:creationId xmlns:a16="http://schemas.microsoft.com/office/drawing/2014/main" id="{3C7C6139-BE92-3B91-F307-08704ECED790}"/>
                </a:ext>
              </a:extLst>
            </p:cNvPr>
            <p:cNvSpPr/>
            <p:nvPr/>
          </p:nvSpPr>
          <p:spPr>
            <a:xfrm>
              <a:off x="0" y="0"/>
              <a:ext cx="3108607" cy="106934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FB4D8E9E-5AE1-9D1C-8E05-29591D2D42F2}"/>
                </a:ext>
              </a:extLst>
            </p:cNvPr>
            <p:cNvSpPr txBox="1"/>
            <p:nvPr/>
          </p:nvSpPr>
          <p:spPr>
            <a:xfrm>
              <a:off x="96023" y="4116664"/>
              <a:ext cx="2917884" cy="2462213"/>
            </a:xfrm>
            <a:prstGeom prst="rect">
              <a:avLst/>
            </a:prstGeom>
            <a:noFill/>
          </p:spPr>
          <p:txBody>
            <a:bodyPr wrap="square">
              <a:spAutoFit/>
            </a:bodyPr>
            <a:lstStyle/>
            <a:p>
              <a:r>
                <a:rPr kumimoji="1" lang="ja-JP" altLang="en-US" sz="1400" dirty="0">
                  <a:latin typeface="BIZ UDPゴシック" panose="020B0400000000000000" pitchFamily="50" charset="-128"/>
                  <a:ea typeface="BIZ UDPゴシック" panose="020B0400000000000000" pitchFamily="50" charset="-128"/>
                </a:rPr>
                <a:t>​日本のフードロスは、日本の人口</a:t>
              </a:r>
              <a:endParaRPr kumimoji="1" lang="en-US" altLang="ja-JP" sz="1400" dirty="0">
                <a:latin typeface="BIZ UDPゴシック" panose="020B0400000000000000" pitchFamily="50" charset="-128"/>
                <a:ea typeface="BIZ UDPゴシック" panose="020B0400000000000000" pitchFamily="50" charset="-128"/>
              </a:endParaRPr>
            </a:p>
            <a:p>
              <a:r>
                <a:rPr kumimoji="1" lang="en-US" altLang="ja-JP" sz="1400" dirty="0">
                  <a:latin typeface="BIZ UDPゴシック" panose="020B0400000000000000" pitchFamily="50" charset="-128"/>
                  <a:ea typeface="BIZ UDPゴシック" panose="020B0400000000000000" pitchFamily="50" charset="-128"/>
                </a:rPr>
                <a:t>1</a:t>
              </a:r>
              <a:r>
                <a:rPr kumimoji="1" lang="ja-JP" altLang="en-US" sz="1400" dirty="0">
                  <a:latin typeface="BIZ UDPゴシック" panose="020B0400000000000000" pitchFamily="50" charset="-128"/>
                  <a:ea typeface="BIZ UDPゴシック" panose="020B0400000000000000" pitchFamily="50" charset="-128"/>
                </a:rPr>
                <a:t>人当たり毎日おにぎり</a:t>
              </a:r>
              <a:r>
                <a:rPr kumimoji="1" lang="en-US" altLang="ja-JP" sz="1400" dirty="0">
                  <a:latin typeface="BIZ UDPゴシック" panose="020B0400000000000000" pitchFamily="50" charset="-128"/>
                  <a:ea typeface="BIZ UDPゴシック" panose="020B0400000000000000" pitchFamily="50" charset="-128"/>
                </a:rPr>
                <a:t>1</a:t>
              </a:r>
              <a:r>
                <a:rPr kumimoji="1" lang="ja-JP" altLang="en-US" sz="1400" dirty="0">
                  <a:latin typeface="BIZ UDPゴシック" panose="020B0400000000000000" pitchFamily="50" charset="-128"/>
                  <a:ea typeface="BIZ UDPゴシック" panose="020B0400000000000000" pitchFamily="50" charset="-128"/>
                </a:rPr>
                <a:t>個を捨てている計算と言われています。</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フードロスの社会的背景や社会的仕組みの見直しはもちろん、海、山、川など豊かな自然環境に恵まれ古くから多様な食品産業の企業が活躍する神奈川県では、食料を製造する過程や伝統的な技を通して、</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無駄なく食品を活用する工夫をしています。</a:t>
              </a:r>
            </a:p>
          </p:txBody>
        </p:sp>
        <p:sp>
          <p:nvSpPr>
            <p:cNvPr id="83" name="正方形/長方形 82">
              <a:extLst>
                <a:ext uri="{FF2B5EF4-FFF2-40B4-BE49-F238E27FC236}">
                  <a16:creationId xmlns:a16="http://schemas.microsoft.com/office/drawing/2014/main" id="{04A59EBA-D67E-0502-C910-A202019D2797}"/>
                </a:ext>
              </a:extLst>
            </p:cNvPr>
            <p:cNvSpPr/>
            <p:nvPr/>
          </p:nvSpPr>
          <p:spPr>
            <a:xfrm>
              <a:off x="1223087" y="262594"/>
              <a:ext cx="9438622" cy="652781"/>
            </a:xfrm>
            <a:prstGeom prst="rect">
              <a:avLst/>
            </a:prstGeom>
            <a:solidFill>
              <a:srgbClr val="99CC00"/>
            </a:solidFill>
            <a:ln>
              <a:solidFill>
                <a:srgbClr val="99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BIZ UDPゴシック" panose="020B0400000000000000" pitchFamily="50" charset="-128"/>
                  <a:ea typeface="BIZ UDPゴシック" panose="020B0400000000000000" pitchFamily="50" charset="-128"/>
                </a:rPr>
                <a:t>かながわ 未来発見 </a:t>
              </a:r>
              <a:r>
                <a:rPr kumimoji="1" lang="en-US" altLang="ja-JP" sz="2800" b="1" dirty="0">
                  <a:latin typeface="BIZ UDPゴシック" panose="020B0400000000000000" pitchFamily="50" charset="-128"/>
                  <a:ea typeface="BIZ UDPゴシック" panose="020B0400000000000000" pitchFamily="50" charset="-128"/>
                </a:rPr>
                <a:t>× </a:t>
              </a:r>
              <a:r>
                <a:rPr kumimoji="1" lang="ja-JP" altLang="en-US" sz="2800" b="1" dirty="0">
                  <a:latin typeface="BIZ UDPゴシック" panose="020B0400000000000000" pitchFamily="50" charset="-128"/>
                  <a:ea typeface="BIZ UDPゴシック" panose="020B0400000000000000" pitchFamily="50" charset="-128"/>
                </a:rPr>
                <a:t>探究学習プログラム　ワークシート</a:t>
              </a:r>
              <a:endParaRPr kumimoji="1" lang="ja-JP" altLang="en-US" sz="3600" b="1" dirty="0">
                <a:latin typeface="BIZ UDPゴシック" panose="020B0400000000000000" pitchFamily="50" charset="-128"/>
                <a:ea typeface="BIZ UDPゴシック" panose="020B0400000000000000" pitchFamily="50" charset="-128"/>
              </a:endParaRPr>
            </a:p>
          </p:txBody>
        </p:sp>
        <p:pic>
          <p:nvPicPr>
            <p:cNvPr id="85" name="図 84">
              <a:extLst>
                <a:ext uri="{FF2B5EF4-FFF2-40B4-BE49-F238E27FC236}">
                  <a16:creationId xmlns:a16="http://schemas.microsoft.com/office/drawing/2014/main" id="{3708249C-CCE1-8802-984E-056FFE4543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794" y="204966"/>
              <a:ext cx="839968" cy="819228"/>
            </a:xfrm>
            <a:prstGeom prst="rect">
              <a:avLst/>
            </a:prstGeom>
          </p:spPr>
        </p:pic>
        <p:sp>
          <p:nvSpPr>
            <p:cNvPr id="167" name="テキスト ボックス 166">
              <a:extLst>
                <a:ext uri="{FF2B5EF4-FFF2-40B4-BE49-F238E27FC236}">
                  <a16:creationId xmlns:a16="http://schemas.microsoft.com/office/drawing/2014/main" id="{9079864E-CE51-2A61-8549-E1912A3AEE96}"/>
                </a:ext>
              </a:extLst>
            </p:cNvPr>
            <p:cNvSpPr txBox="1"/>
            <p:nvPr/>
          </p:nvSpPr>
          <p:spPr>
            <a:xfrm>
              <a:off x="96023" y="9623114"/>
              <a:ext cx="2917884" cy="954107"/>
            </a:xfrm>
            <a:prstGeom prst="rect">
              <a:avLst/>
            </a:prstGeom>
            <a:noFill/>
          </p:spPr>
          <p:txBody>
            <a:bodyPr wrap="square">
              <a:spAutoFit/>
            </a:bodyPr>
            <a:lstStyle/>
            <a:p>
              <a:r>
                <a:rPr kumimoji="1" lang="ja-JP" altLang="en-US" sz="1400" dirty="0">
                  <a:latin typeface="BIZ UDPゴシック" panose="020B0400000000000000" pitchFamily="50" charset="-128"/>
                  <a:ea typeface="BIZ UDPゴシック" panose="020B0400000000000000" pitchFamily="50" charset="-128"/>
                </a:rPr>
                <a:t>目の前にある食べ物を残さなければフードロスがなくなるわけではありません。企業や施設の</a:t>
              </a:r>
              <a:r>
                <a:rPr kumimoji="1" lang="ja-JP" altLang="en-US" sz="1400" dirty="0" smtClean="0">
                  <a:latin typeface="BIZ UDPゴシック" panose="020B0400000000000000" pitchFamily="50" charset="-128"/>
                  <a:ea typeface="BIZ UDPゴシック" panose="020B0400000000000000" pitchFamily="50" charset="-128"/>
                </a:rPr>
                <a:t>取組を</a:t>
              </a:r>
              <a:r>
                <a:rPr kumimoji="1" lang="ja-JP" altLang="en-US" sz="1400" dirty="0">
                  <a:latin typeface="BIZ UDPゴシック" panose="020B0400000000000000" pitchFamily="50" charset="-128"/>
                  <a:ea typeface="BIZ UDPゴシック" panose="020B0400000000000000" pitchFamily="50" charset="-128"/>
                </a:rPr>
                <a:t>探してみましょう。</a:t>
              </a:r>
            </a:p>
          </p:txBody>
        </p:sp>
        <p:cxnSp>
          <p:nvCxnSpPr>
            <p:cNvPr id="169" name="直線コネクタ 168">
              <a:extLst>
                <a:ext uri="{FF2B5EF4-FFF2-40B4-BE49-F238E27FC236}">
                  <a16:creationId xmlns:a16="http://schemas.microsoft.com/office/drawing/2014/main" id="{0E2E27BC-206C-0B44-0FC7-ACA54A76F14E}"/>
                </a:ext>
              </a:extLst>
            </p:cNvPr>
            <p:cNvCxnSpPr/>
            <p:nvPr/>
          </p:nvCxnSpPr>
          <p:spPr>
            <a:xfrm>
              <a:off x="96023" y="4009779"/>
              <a:ext cx="2841646" cy="0"/>
            </a:xfrm>
            <a:prstGeom prst="line">
              <a:avLst/>
            </a:prstGeom>
            <a:ln w="57150">
              <a:solidFill>
                <a:srgbClr val="99CC00"/>
              </a:solidFill>
            </a:ln>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B03045BA-F326-4884-480F-4BE0BA0AF643}"/>
                </a:ext>
              </a:extLst>
            </p:cNvPr>
            <p:cNvSpPr txBox="1"/>
            <p:nvPr/>
          </p:nvSpPr>
          <p:spPr>
            <a:xfrm>
              <a:off x="0" y="3563369"/>
              <a:ext cx="3108607" cy="400110"/>
            </a:xfrm>
            <a:prstGeom prst="rect">
              <a:avLst/>
            </a:prstGeom>
            <a:noFill/>
          </p:spPr>
          <p:txBody>
            <a:bodyPr wrap="square">
              <a:spAutoFit/>
            </a:bodyPr>
            <a:lstStyle/>
            <a:p>
              <a:pPr algn="ctr"/>
              <a:r>
                <a:rPr kumimoji="1" lang="ja-JP" altLang="en-US" sz="2000" b="1" dirty="0">
                  <a:latin typeface="BIZ UDPゴシック" panose="020B0400000000000000" pitchFamily="50" charset="-128"/>
                  <a:ea typeface="BIZ UDPゴシック" panose="020B0400000000000000" pitchFamily="50" charset="-128"/>
                </a:rPr>
                <a:t>フードロス削減の挑戦</a:t>
              </a:r>
            </a:p>
          </p:txBody>
        </p:sp>
        <p:pic>
          <p:nvPicPr>
            <p:cNvPr id="2" name="図 1">
              <a:extLst>
                <a:ext uri="{FF2B5EF4-FFF2-40B4-BE49-F238E27FC236}">
                  <a16:creationId xmlns:a16="http://schemas.microsoft.com/office/drawing/2014/main" id="{97028A24-C212-AFD2-CFDB-0B157D2836F7}"/>
                </a:ext>
              </a:extLst>
            </p:cNvPr>
            <p:cNvPicPr>
              <a:picLocks noChangeAspect="1"/>
            </p:cNvPicPr>
            <p:nvPr/>
          </p:nvPicPr>
          <p:blipFill>
            <a:blip r:embed="rId3"/>
            <a:stretch>
              <a:fillRect/>
            </a:stretch>
          </p:blipFill>
          <p:spPr>
            <a:xfrm>
              <a:off x="401216" y="1070286"/>
              <a:ext cx="2481287" cy="2414225"/>
            </a:xfrm>
            <a:prstGeom prst="rect">
              <a:avLst/>
            </a:prstGeom>
          </p:spPr>
        </p:pic>
        <p:pic>
          <p:nvPicPr>
            <p:cNvPr id="3" name="図 2">
              <a:extLst>
                <a:ext uri="{FF2B5EF4-FFF2-40B4-BE49-F238E27FC236}">
                  <a16:creationId xmlns:a16="http://schemas.microsoft.com/office/drawing/2014/main" id="{3C3E4A77-28A8-C7D7-965D-79F5DE8BD12E}"/>
                </a:ext>
              </a:extLst>
            </p:cNvPr>
            <p:cNvPicPr>
              <a:picLocks noChangeAspect="1"/>
            </p:cNvPicPr>
            <p:nvPr/>
          </p:nvPicPr>
          <p:blipFill>
            <a:blip r:embed="rId4"/>
            <a:stretch>
              <a:fillRect/>
            </a:stretch>
          </p:blipFill>
          <p:spPr>
            <a:xfrm>
              <a:off x="367472" y="6145913"/>
              <a:ext cx="2328502" cy="2210455"/>
            </a:xfrm>
            <a:prstGeom prst="rect">
              <a:avLst/>
            </a:prstGeom>
          </p:spPr>
        </p:pic>
        <p:pic>
          <p:nvPicPr>
            <p:cNvPr id="18" name="サステナブルな未来をかながわで見つけよう。">
              <a:extLst>
                <a:ext uri="{FF2B5EF4-FFF2-40B4-BE49-F238E27FC236}">
                  <a16:creationId xmlns:a16="http://schemas.microsoft.com/office/drawing/2014/main" id="{5921B273-0ED5-A62B-9B2E-63BEFE8ABA62}"/>
                </a:ext>
              </a:extLst>
            </p:cNvPr>
            <p:cNvPicPr>
              <a:picLocks noChangeAspect="1"/>
            </p:cNvPicPr>
            <p:nvPr/>
          </p:nvPicPr>
          <p:blipFill>
            <a:blip r:embed="rId5"/>
            <a:stretch>
              <a:fillRect/>
            </a:stretch>
          </p:blipFill>
          <p:spPr>
            <a:xfrm>
              <a:off x="562796" y="8260816"/>
              <a:ext cx="1983013" cy="1283126"/>
            </a:xfrm>
            <a:prstGeom prst="rect">
              <a:avLst/>
            </a:prstGeom>
          </p:spPr>
        </p:pic>
      </p:grpSp>
    </p:spTree>
    <p:extLst>
      <p:ext uri="{BB962C8B-B14F-4D97-AF65-F5344CB8AC3E}">
        <p14:creationId xmlns:p14="http://schemas.microsoft.com/office/powerpoint/2010/main" val="4269711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58956-BF63-42E8-DD99-2E54E1A58A14}"/>
            </a:ext>
          </a:extLst>
        </p:cNvPr>
        <p:cNvGrpSpPr/>
        <p:nvPr/>
      </p:nvGrpSpPr>
      <p:grpSpPr>
        <a:xfrm>
          <a:off x="0" y="0"/>
          <a:ext cx="0" cy="0"/>
          <a:chOff x="0" y="0"/>
          <a:chExt cx="0" cy="0"/>
        </a:xfrm>
      </p:grpSpPr>
      <p:sp>
        <p:nvSpPr>
          <p:cNvPr id="87" name="Freeform 10">
            <a:extLst>
              <a:ext uri="{FF2B5EF4-FFF2-40B4-BE49-F238E27FC236}">
                <a16:creationId xmlns:a16="http://schemas.microsoft.com/office/drawing/2014/main" id="{9C450793-AA7F-9800-DDF0-CD025919FE39}"/>
              </a:ext>
            </a:extLst>
          </p:cNvPr>
          <p:cNvSpPr/>
          <p:nvPr/>
        </p:nvSpPr>
        <p:spPr>
          <a:xfrm>
            <a:off x="3333379" y="1177969"/>
            <a:ext cx="4832273" cy="892131"/>
          </a:xfrm>
          <a:custGeom>
            <a:avLst/>
            <a:gdLst/>
            <a:ahLst/>
            <a:cxnLst/>
            <a:rect l="l" t="t" r="r" b="b"/>
            <a:pathLst>
              <a:path w="4238904" h="1032830">
                <a:moveTo>
                  <a:pt x="0" y="0"/>
                </a:moveTo>
                <a:lnTo>
                  <a:pt x="4238904" y="0"/>
                </a:lnTo>
                <a:lnTo>
                  <a:pt x="4238904" y="1032830"/>
                </a:lnTo>
                <a:lnTo>
                  <a:pt x="0" y="1032830"/>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88" name="TextBox 11">
            <a:extLst>
              <a:ext uri="{FF2B5EF4-FFF2-40B4-BE49-F238E27FC236}">
                <a16:creationId xmlns:a16="http://schemas.microsoft.com/office/drawing/2014/main" id="{5A2DFC4A-3D2B-0F8A-A464-CEDF62BDECB7}"/>
              </a:ext>
            </a:extLst>
          </p:cNvPr>
          <p:cNvSpPr txBox="1"/>
          <p:nvPr/>
        </p:nvSpPr>
        <p:spPr>
          <a:xfrm>
            <a:off x="3333379" y="1161514"/>
            <a:ext cx="4832273" cy="908586"/>
          </a:xfrm>
          <a:prstGeom prst="rect">
            <a:avLst/>
          </a:prstGeom>
        </p:spPr>
        <p:txBody>
          <a:bodyPr lIns="35919" tIns="35919" rIns="35919" bIns="35919" rtlCol="0" anchor="ctr"/>
          <a:lstStyle/>
          <a:p>
            <a:pPr algn="ctr">
              <a:lnSpc>
                <a:spcPts val="1385"/>
              </a:lnSpc>
            </a:pPr>
            <a:endParaRPr>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6D44BC05-F864-F6A5-84FC-A204ED175AC6}"/>
              </a:ext>
            </a:extLst>
          </p:cNvPr>
          <p:cNvGrpSpPr/>
          <p:nvPr/>
        </p:nvGrpSpPr>
        <p:grpSpPr>
          <a:xfrm>
            <a:off x="3332760" y="986665"/>
            <a:ext cx="2686306" cy="468402"/>
            <a:chOff x="3332760" y="986665"/>
            <a:chExt cx="2686306" cy="468402"/>
          </a:xfrm>
        </p:grpSpPr>
        <p:grpSp>
          <p:nvGrpSpPr>
            <p:cNvPr id="89" name="Group 12">
              <a:extLst>
                <a:ext uri="{FF2B5EF4-FFF2-40B4-BE49-F238E27FC236}">
                  <a16:creationId xmlns:a16="http://schemas.microsoft.com/office/drawing/2014/main" id="{9ECCA836-F3EF-6489-9C6F-C50D2D6DD8F2}"/>
                </a:ext>
              </a:extLst>
            </p:cNvPr>
            <p:cNvGrpSpPr/>
            <p:nvPr/>
          </p:nvGrpSpPr>
          <p:grpSpPr>
            <a:xfrm>
              <a:off x="3332760" y="986665"/>
              <a:ext cx="2686306" cy="468402"/>
              <a:chOff x="0" y="-38100"/>
              <a:chExt cx="2050524" cy="267121"/>
            </a:xfrm>
          </p:grpSpPr>
          <p:sp>
            <p:nvSpPr>
              <p:cNvPr id="90" name="Freeform 13">
                <a:extLst>
                  <a:ext uri="{FF2B5EF4-FFF2-40B4-BE49-F238E27FC236}">
                    <a16:creationId xmlns:a16="http://schemas.microsoft.com/office/drawing/2014/main" id="{4300BF87-3CF1-5989-E32A-2DB7364633D9}"/>
                  </a:ext>
                </a:extLst>
              </p:cNvPr>
              <p:cNvSpPr/>
              <p:nvPr/>
            </p:nvSpPr>
            <p:spPr>
              <a:xfrm>
                <a:off x="0" y="0"/>
                <a:ext cx="2050524" cy="229021"/>
              </a:xfrm>
              <a:custGeom>
                <a:avLst/>
                <a:gdLst/>
                <a:ahLst/>
                <a:cxnLst/>
                <a:rect l="l" t="t" r="r" b="b"/>
                <a:pathLst>
                  <a:path w="2050524" h="229021">
                    <a:moveTo>
                      <a:pt x="0" y="0"/>
                    </a:moveTo>
                    <a:lnTo>
                      <a:pt x="2050524" y="0"/>
                    </a:lnTo>
                    <a:lnTo>
                      <a:pt x="2050524" y="229021"/>
                    </a:lnTo>
                    <a:lnTo>
                      <a:pt x="0" y="229021"/>
                    </a:lnTo>
                    <a:close/>
                  </a:path>
                </a:pathLst>
              </a:custGeom>
              <a:solidFill>
                <a:srgbClr val="B6E2D3"/>
              </a:solidFill>
              <a:ln w="9525" cap="sq">
                <a:solidFill>
                  <a:srgbClr val="000000"/>
                </a:solidFill>
                <a:prstDash val="solid"/>
                <a:miter/>
              </a:ln>
            </p:spPr>
            <p:txBody>
              <a:bodyPr/>
              <a:lstStyle/>
              <a:p>
                <a:endParaRPr lang="ja-JP" altLang="en-US" dirty="0"/>
              </a:p>
            </p:txBody>
          </p:sp>
          <p:sp>
            <p:nvSpPr>
              <p:cNvPr id="91" name="TextBox 14">
                <a:extLst>
                  <a:ext uri="{FF2B5EF4-FFF2-40B4-BE49-F238E27FC236}">
                    <a16:creationId xmlns:a16="http://schemas.microsoft.com/office/drawing/2014/main" id="{EE0FD4D5-DEBC-BADF-8D9C-D340928316AB}"/>
                  </a:ext>
                </a:extLst>
              </p:cNvPr>
              <p:cNvSpPr txBox="1"/>
              <p:nvPr/>
            </p:nvSpPr>
            <p:spPr>
              <a:xfrm>
                <a:off x="0" y="-38100"/>
                <a:ext cx="2050524" cy="267121"/>
              </a:xfrm>
              <a:prstGeom prst="rect">
                <a:avLst/>
              </a:prstGeom>
            </p:spPr>
            <p:txBody>
              <a:bodyPr lIns="35919" tIns="35919" rIns="35919" bIns="35919" rtlCol="0" anchor="ctr"/>
              <a:lstStyle/>
              <a:p>
                <a:pPr>
                  <a:lnSpc>
                    <a:spcPts val="1820"/>
                  </a:lnSpc>
                </a:pPr>
                <a:endParaRPr lang="en-US" sz="1300" b="1" dirty="0">
                  <a:solidFill>
                    <a:srgbClr val="333333"/>
                  </a:solidFill>
                  <a:latin typeface="BIZ UDPゴシック" panose="020B0400000000000000" pitchFamily="50" charset="-128"/>
                  <a:ea typeface="BIZ UDPゴシック" panose="020B0400000000000000" pitchFamily="50" charset="-128"/>
                  <a:cs typeface="Open Sans"/>
                  <a:sym typeface="Open Sans"/>
                </a:endParaRPr>
              </a:p>
            </p:txBody>
          </p:sp>
        </p:grpSp>
        <p:sp>
          <p:nvSpPr>
            <p:cNvPr id="95" name="TextBox 41">
              <a:extLst>
                <a:ext uri="{FF2B5EF4-FFF2-40B4-BE49-F238E27FC236}">
                  <a16:creationId xmlns:a16="http://schemas.microsoft.com/office/drawing/2014/main" id="{6512ED85-3C30-BD34-DF60-13B27DA21C1E}"/>
                </a:ext>
              </a:extLst>
            </p:cNvPr>
            <p:cNvSpPr txBox="1"/>
            <p:nvPr/>
          </p:nvSpPr>
          <p:spPr>
            <a:xfrm>
              <a:off x="3432658" y="1085181"/>
              <a:ext cx="507381" cy="305725"/>
            </a:xfrm>
            <a:prstGeom prst="rect">
              <a:avLst/>
            </a:prstGeom>
          </p:spPr>
          <p:txBody>
            <a:bodyPr wrap="square" lIns="0" tIns="0" rIns="0" bIns="0" rtlCol="0" anchor="ctr">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01</a:t>
              </a:r>
            </a:p>
          </p:txBody>
        </p:sp>
        <p:sp>
          <p:nvSpPr>
            <p:cNvPr id="96" name="テキスト ボックス 95">
              <a:extLst>
                <a:ext uri="{FF2B5EF4-FFF2-40B4-BE49-F238E27FC236}">
                  <a16:creationId xmlns:a16="http://schemas.microsoft.com/office/drawing/2014/main" id="{4B5E996B-D0A2-321E-2157-DE0F676CF888}"/>
                </a:ext>
              </a:extLst>
            </p:cNvPr>
            <p:cNvSpPr txBox="1"/>
            <p:nvPr/>
          </p:nvSpPr>
          <p:spPr>
            <a:xfrm>
              <a:off x="3790192" y="1092616"/>
              <a:ext cx="217892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見学する施設や場所</a:t>
              </a:r>
              <a:endParaRPr kumimoji="1" lang="ja-JP" altLang="en-US" sz="1600" dirty="0"/>
            </a:p>
          </p:txBody>
        </p:sp>
      </p:grpSp>
      <p:sp>
        <p:nvSpPr>
          <p:cNvPr id="98" name="Freeform 16">
            <a:extLst>
              <a:ext uri="{FF2B5EF4-FFF2-40B4-BE49-F238E27FC236}">
                <a16:creationId xmlns:a16="http://schemas.microsoft.com/office/drawing/2014/main" id="{B40CC737-11CC-4087-514F-44D808AD0F0A}"/>
              </a:ext>
            </a:extLst>
          </p:cNvPr>
          <p:cNvSpPr/>
          <p:nvPr/>
        </p:nvSpPr>
        <p:spPr>
          <a:xfrm>
            <a:off x="4045919" y="2434101"/>
            <a:ext cx="3323869" cy="1565269"/>
          </a:xfrm>
          <a:custGeom>
            <a:avLst/>
            <a:gdLst/>
            <a:ahLst/>
            <a:cxnLst/>
            <a:rect l="l" t="t" r="r" b="b"/>
            <a:pathLst>
              <a:path w="2217984" h="2215244">
                <a:moveTo>
                  <a:pt x="0" y="0"/>
                </a:moveTo>
                <a:lnTo>
                  <a:pt x="2217984" y="0"/>
                </a:lnTo>
                <a:lnTo>
                  <a:pt x="2217984" y="2215244"/>
                </a:lnTo>
                <a:lnTo>
                  <a:pt x="0" y="2215244"/>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99" name="TextBox 17">
            <a:extLst>
              <a:ext uri="{FF2B5EF4-FFF2-40B4-BE49-F238E27FC236}">
                <a16:creationId xmlns:a16="http://schemas.microsoft.com/office/drawing/2014/main" id="{D4F7D855-9B0E-8AB4-C142-5F6A32CFFE79}"/>
              </a:ext>
            </a:extLst>
          </p:cNvPr>
          <p:cNvSpPr txBox="1"/>
          <p:nvPr/>
        </p:nvSpPr>
        <p:spPr>
          <a:xfrm>
            <a:off x="4045919" y="2420640"/>
            <a:ext cx="3323869" cy="1578730"/>
          </a:xfrm>
          <a:prstGeom prst="rect">
            <a:avLst/>
          </a:prstGeom>
        </p:spPr>
        <p:txBody>
          <a:bodyPr lIns="35919" tIns="35919" rIns="35919" bIns="35919" rtlCol="0" anchor="ctr"/>
          <a:lstStyle/>
          <a:p>
            <a:pPr algn="ctr">
              <a:lnSpc>
                <a:spcPts val="1385"/>
              </a:lnSpc>
            </a:pPr>
            <a:endParaRPr/>
          </a:p>
        </p:txBody>
      </p:sp>
      <p:sp>
        <p:nvSpPr>
          <p:cNvPr id="114" name="Freeform 31">
            <a:extLst>
              <a:ext uri="{FF2B5EF4-FFF2-40B4-BE49-F238E27FC236}">
                <a16:creationId xmlns:a16="http://schemas.microsoft.com/office/drawing/2014/main" id="{2F232ECD-73AC-7632-3F69-17E86CEB82E6}"/>
              </a:ext>
            </a:extLst>
          </p:cNvPr>
          <p:cNvSpPr/>
          <p:nvPr/>
        </p:nvSpPr>
        <p:spPr>
          <a:xfrm>
            <a:off x="4045919" y="4444896"/>
            <a:ext cx="9483550" cy="3525628"/>
          </a:xfrm>
          <a:custGeom>
            <a:avLst/>
            <a:gdLst/>
            <a:ahLst/>
            <a:cxnLst/>
            <a:rect l="l" t="t" r="r" b="b"/>
            <a:pathLst>
              <a:path w="2141578" h="2187007">
                <a:moveTo>
                  <a:pt x="0" y="0"/>
                </a:moveTo>
                <a:lnTo>
                  <a:pt x="2141578" y="0"/>
                </a:lnTo>
                <a:lnTo>
                  <a:pt x="2141578" y="2187007"/>
                </a:lnTo>
                <a:lnTo>
                  <a:pt x="0" y="2187007"/>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15" name="TextBox 32">
            <a:extLst>
              <a:ext uri="{FF2B5EF4-FFF2-40B4-BE49-F238E27FC236}">
                <a16:creationId xmlns:a16="http://schemas.microsoft.com/office/drawing/2014/main" id="{05A401BB-D9F2-38F2-43EF-9621C30E63F8}"/>
              </a:ext>
            </a:extLst>
          </p:cNvPr>
          <p:cNvSpPr txBox="1"/>
          <p:nvPr/>
        </p:nvSpPr>
        <p:spPr>
          <a:xfrm>
            <a:off x="4045919" y="4414186"/>
            <a:ext cx="9483550" cy="3556338"/>
          </a:xfrm>
          <a:prstGeom prst="rect">
            <a:avLst/>
          </a:prstGeom>
        </p:spPr>
        <p:txBody>
          <a:bodyPr lIns="35919" tIns="35919" rIns="35919" bIns="35919" rtlCol="0" anchor="ctr"/>
          <a:lstStyle/>
          <a:p>
            <a:pPr algn="ctr">
              <a:lnSpc>
                <a:spcPts val="1385"/>
              </a:lnSpc>
            </a:pPr>
            <a:endParaRPr/>
          </a:p>
        </p:txBody>
      </p:sp>
      <p:sp>
        <p:nvSpPr>
          <p:cNvPr id="118" name="Freeform 25">
            <a:extLst>
              <a:ext uri="{FF2B5EF4-FFF2-40B4-BE49-F238E27FC236}">
                <a16:creationId xmlns:a16="http://schemas.microsoft.com/office/drawing/2014/main" id="{DE94213D-98DE-C5C4-5734-0D3859572B2F}"/>
              </a:ext>
            </a:extLst>
          </p:cNvPr>
          <p:cNvSpPr/>
          <p:nvPr/>
        </p:nvSpPr>
        <p:spPr>
          <a:xfrm>
            <a:off x="4018535" y="8389047"/>
            <a:ext cx="3351254" cy="2037672"/>
          </a:xfrm>
          <a:custGeom>
            <a:avLst/>
            <a:gdLst/>
            <a:ahLst/>
            <a:cxnLst/>
            <a:rect l="l" t="t" r="r" b="b"/>
            <a:pathLst>
              <a:path w="2159723" h="1796622">
                <a:moveTo>
                  <a:pt x="0" y="0"/>
                </a:moveTo>
                <a:lnTo>
                  <a:pt x="2159723" y="0"/>
                </a:lnTo>
                <a:lnTo>
                  <a:pt x="2159723" y="1796622"/>
                </a:lnTo>
                <a:lnTo>
                  <a:pt x="0" y="1796622"/>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19" name="TextBox 26">
            <a:extLst>
              <a:ext uri="{FF2B5EF4-FFF2-40B4-BE49-F238E27FC236}">
                <a16:creationId xmlns:a16="http://schemas.microsoft.com/office/drawing/2014/main" id="{534E9BFB-DF2D-7681-49D3-F49610CC45D6}"/>
              </a:ext>
            </a:extLst>
          </p:cNvPr>
          <p:cNvSpPr txBox="1"/>
          <p:nvPr/>
        </p:nvSpPr>
        <p:spPr>
          <a:xfrm>
            <a:off x="4018535" y="8367441"/>
            <a:ext cx="3351254" cy="2059277"/>
          </a:xfrm>
          <a:prstGeom prst="rect">
            <a:avLst/>
          </a:prstGeom>
        </p:spPr>
        <p:txBody>
          <a:bodyPr lIns="35919" tIns="35919" rIns="35919" bIns="35919" rtlCol="0" anchor="ctr"/>
          <a:lstStyle/>
          <a:p>
            <a:pPr algn="ctr">
              <a:lnSpc>
                <a:spcPts val="1385"/>
              </a:lnSpc>
            </a:pPr>
            <a:endParaRPr/>
          </a:p>
        </p:txBody>
      </p:sp>
      <p:sp>
        <p:nvSpPr>
          <p:cNvPr id="126" name="Freeform 16">
            <a:extLst>
              <a:ext uri="{FF2B5EF4-FFF2-40B4-BE49-F238E27FC236}">
                <a16:creationId xmlns:a16="http://schemas.microsoft.com/office/drawing/2014/main" id="{50EDE56E-468E-19EC-193B-F65F958F6FFD}"/>
              </a:ext>
            </a:extLst>
          </p:cNvPr>
          <p:cNvSpPr/>
          <p:nvPr/>
        </p:nvSpPr>
        <p:spPr>
          <a:xfrm>
            <a:off x="7502943" y="2404302"/>
            <a:ext cx="6026525" cy="1595068"/>
          </a:xfrm>
          <a:custGeom>
            <a:avLst/>
            <a:gdLst/>
            <a:ahLst/>
            <a:cxnLst/>
            <a:rect l="l" t="t" r="r" b="b"/>
            <a:pathLst>
              <a:path w="2217984" h="2215244">
                <a:moveTo>
                  <a:pt x="0" y="0"/>
                </a:moveTo>
                <a:lnTo>
                  <a:pt x="2217984" y="0"/>
                </a:lnTo>
                <a:lnTo>
                  <a:pt x="2217984" y="2215244"/>
                </a:lnTo>
                <a:lnTo>
                  <a:pt x="0" y="2215244"/>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27" name="TextBox 17">
            <a:extLst>
              <a:ext uri="{FF2B5EF4-FFF2-40B4-BE49-F238E27FC236}">
                <a16:creationId xmlns:a16="http://schemas.microsoft.com/office/drawing/2014/main" id="{C0E1BE4F-4E6F-C2A0-CD01-FD50788CD7CB}"/>
              </a:ext>
            </a:extLst>
          </p:cNvPr>
          <p:cNvSpPr txBox="1"/>
          <p:nvPr/>
        </p:nvSpPr>
        <p:spPr>
          <a:xfrm>
            <a:off x="7502943" y="2390585"/>
            <a:ext cx="6026525" cy="1608785"/>
          </a:xfrm>
          <a:prstGeom prst="rect">
            <a:avLst/>
          </a:prstGeom>
        </p:spPr>
        <p:txBody>
          <a:bodyPr lIns="35919" tIns="35919" rIns="35919" bIns="35919" rtlCol="0" anchor="ctr"/>
          <a:lstStyle/>
          <a:p>
            <a:pPr algn="ctr">
              <a:lnSpc>
                <a:spcPts val="1385"/>
              </a:lnSpc>
            </a:pPr>
            <a:endParaRPr/>
          </a:p>
        </p:txBody>
      </p:sp>
      <p:sp>
        <p:nvSpPr>
          <p:cNvPr id="135" name="四角形: 角を丸くする 134">
            <a:extLst>
              <a:ext uri="{FF2B5EF4-FFF2-40B4-BE49-F238E27FC236}">
                <a16:creationId xmlns:a16="http://schemas.microsoft.com/office/drawing/2014/main" id="{CF178F82-274C-643A-5E5E-2196093DEBA4}"/>
              </a:ext>
            </a:extLst>
          </p:cNvPr>
          <p:cNvSpPr/>
          <p:nvPr/>
        </p:nvSpPr>
        <p:spPr>
          <a:xfrm>
            <a:off x="3333379" y="2244352"/>
            <a:ext cx="579384" cy="1755017"/>
          </a:xfrm>
          <a:prstGeom prst="roundRect">
            <a:avLst>
              <a:gd name="adj" fmla="val 4392"/>
            </a:avLst>
          </a:prstGeom>
          <a:solidFill>
            <a:srgbClr val="B4D7FF"/>
          </a:solidFill>
          <a:ln>
            <a:solidFill>
              <a:srgbClr val="B4D7FF"/>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事前学習</a:t>
            </a:r>
          </a:p>
        </p:txBody>
      </p:sp>
      <p:sp>
        <p:nvSpPr>
          <p:cNvPr id="136" name="四角形: 角を丸くする 135">
            <a:extLst>
              <a:ext uri="{FF2B5EF4-FFF2-40B4-BE49-F238E27FC236}">
                <a16:creationId xmlns:a16="http://schemas.microsoft.com/office/drawing/2014/main" id="{F3AF5ABF-96D9-C4EA-46E6-E8A19E1ACE44}"/>
              </a:ext>
            </a:extLst>
          </p:cNvPr>
          <p:cNvSpPr/>
          <p:nvPr/>
        </p:nvSpPr>
        <p:spPr>
          <a:xfrm>
            <a:off x="3338468" y="4278258"/>
            <a:ext cx="579384" cy="3692265"/>
          </a:xfrm>
          <a:prstGeom prst="roundRect">
            <a:avLst>
              <a:gd name="adj" fmla="val 4392"/>
            </a:avLst>
          </a:prstGeom>
          <a:solidFill>
            <a:srgbClr val="FDE9FF"/>
          </a:solidFill>
          <a:ln>
            <a:solidFill>
              <a:srgbClr val="FDE9FF"/>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現地学習</a:t>
            </a:r>
          </a:p>
        </p:txBody>
      </p:sp>
      <p:sp>
        <p:nvSpPr>
          <p:cNvPr id="137" name="四角形: 角を丸くする 136">
            <a:extLst>
              <a:ext uri="{FF2B5EF4-FFF2-40B4-BE49-F238E27FC236}">
                <a16:creationId xmlns:a16="http://schemas.microsoft.com/office/drawing/2014/main" id="{5CBC54EC-9E31-7548-7EA0-D537FC1E0E0E}"/>
              </a:ext>
            </a:extLst>
          </p:cNvPr>
          <p:cNvSpPr/>
          <p:nvPr/>
        </p:nvSpPr>
        <p:spPr>
          <a:xfrm>
            <a:off x="3333379" y="8239939"/>
            <a:ext cx="579384" cy="2186779"/>
          </a:xfrm>
          <a:prstGeom prst="roundRect">
            <a:avLst>
              <a:gd name="adj" fmla="val 4392"/>
            </a:avLst>
          </a:prstGeom>
          <a:solidFill>
            <a:srgbClr val="FFEDA1"/>
          </a:solidFill>
          <a:ln>
            <a:solidFill>
              <a:srgbClr val="FFEDA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事後学習</a:t>
            </a:r>
          </a:p>
        </p:txBody>
      </p:sp>
      <p:sp>
        <p:nvSpPr>
          <p:cNvPr id="139" name="矢印: 下 138">
            <a:extLst>
              <a:ext uri="{FF2B5EF4-FFF2-40B4-BE49-F238E27FC236}">
                <a16:creationId xmlns:a16="http://schemas.microsoft.com/office/drawing/2014/main" id="{8E4F7F42-1A13-2FA6-6848-096295ED8D94}"/>
              </a:ext>
            </a:extLst>
          </p:cNvPr>
          <p:cNvSpPr/>
          <p:nvPr/>
        </p:nvSpPr>
        <p:spPr>
          <a:xfrm>
            <a:off x="13697365" y="1993899"/>
            <a:ext cx="266939" cy="6373541"/>
          </a:xfrm>
          <a:prstGeom prst="downArrow">
            <a:avLst/>
          </a:prstGeom>
          <a:solidFill>
            <a:srgbClr val="99CC00"/>
          </a:solidFill>
          <a:ln>
            <a:solidFill>
              <a:srgbClr val="99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Freeform 10">
            <a:extLst>
              <a:ext uri="{FF2B5EF4-FFF2-40B4-BE49-F238E27FC236}">
                <a16:creationId xmlns:a16="http://schemas.microsoft.com/office/drawing/2014/main" id="{DAB26030-82C8-E9CD-B850-5830E8D7DAB8}"/>
              </a:ext>
            </a:extLst>
          </p:cNvPr>
          <p:cNvSpPr/>
          <p:nvPr/>
        </p:nvSpPr>
        <p:spPr>
          <a:xfrm>
            <a:off x="8302663" y="1177969"/>
            <a:ext cx="5661641" cy="892131"/>
          </a:xfrm>
          <a:custGeom>
            <a:avLst/>
            <a:gdLst/>
            <a:ahLst/>
            <a:cxnLst/>
            <a:rect l="l" t="t" r="r" b="b"/>
            <a:pathLst>
              <a:path w="4238904" h="1032830">
                <a:moveTo>
                  <a:pt x="0" y="0"/>
                </a:moveTo>
                <a:lnTo>
                  <a:pt x="4238904" y="0"/>
                </a:lnTo>
                <a:lnTo>
                  <a:pt x="4238904" y="1032830"/>
                </a:lnTo>
                <a:lnTo>
                  <a:pt x="0" y="1032830"/>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50" name="TextBox 11">
            <a:extLst>
              <a:ext uri="{FF2B5EF4-FFF2-40B4-BE49-F238E27FC236}">
                <a16:creationId xmlns:a16="http://schemas.microsoft.com/office/drawing/2014/main" id="{22A191C2-5647-5359-C608-46F864729D5F}"/>
              </a:ext>
            </a:extLst>
          </p:cNvPr>
          <p:cNvSpPr txBox="1"/>
          <p:nvPr/>
        </p:nvSpPr>
        <p:spPr>
          <a:xfrm>
            <a:off x="8302663" y="1161514"/>
            <a:ext cx="5661641" cy="908586"/>
          </a:xfrm>
          <a:prstGeom prst="rect">
            <a:avLst/>
          </a:prstGeom>
        </p:spPr>
        <p:txBody>
          <a:bodyPr lIns="35919" tIns="35919" rIns="35919" bIns="35919" rtlCol="0" anchor="ctr"/>
          <a:lstStyle/>
          <a:p>
            <a:pPr algn="ctr">
              <a:lnSpc>
                <a:spcPts val="1385"/>
              </a:lnSpc>
            </a:pPr>
            <a:endParaRPr>
              <a:latin typeface="BIZ UDPゴシック" panose="020B0400000000000000" pitchFamily="50" charset="-128"/>
              <a:ea typeface="BIZ UDPゴシック" panose="020B0400000000000000" pitchFamily="50" charset="-128"/>
            </a:endParaRPr>
          </a:p>
        </p:txBody>
      </p:sp>
      <p:grpSp>
        <p:nvGrpSpPr>
          <p:cNvPr id="151" name="Group 12">
            <a:extLst>
              <a:ext uri="{FF2B5EF4-FFF2-40B4-BE49-F238E27FC236}">
                <a16:creationId xmlns:a16="http://schemas.microsoft.com/office/drawing/2014/main" id="{E9F503EE-8051-02BA-03EB-191AB1ED17AD}"/>
              </a:ext>
            </a:extLst>
          </p:cNvPr>
          <p:cNvGrpSpPr/>
          <p:nvPr/>
        </p:nvGrpSpPr>
        <p:grpSpPr>
          <a:xfrm>
            <a:off x="8302663" y="981327"/>
            <a:ext cx="2386460" cy="468402"/>
            <a:chOff x="0" y="-38100"/>
            <a:chExt cx="2050524" cy="267121"/>
          </a:xfrm>
        </p:grpSpPr>
        <p:sp>
          <p:nvSpPr>
            <p:cNvPr id="152" name="Freeform 13">
              <a:extLst>
                <a:ext uri="{FF2B5EF4-FFF2-40B4-BE49-F238E27FC236}">
                  <a16:creationId xmlns:a16="http://schemas.microsoft.com/office/drawing/2014/main" id="{D154E180-EAE3-2EB3-8AD4-37DAE3AB1033}"/>
                </a:ext>
              </a:extLst>
            </p:cNvPr>
            <p:cNvSpPr/>
            <p:nvPr/>
          </p:nvSpPr>
          <p:spPr>
            <a:xfrm>
              <a:off x="0" y="0"/>
              <a:ext cx="2050524" cy="229021"/>
            </a:xfrm>
            <a:custGeom>
              <a:avLst/>
              <a:gdLst/>
              <a:ahLst/>
              <a:cxnLst/>
              <a:rect l="l" t="t" r="r" b="b"/>
              <a:pathLst>
                <a:path w="2050524" h="229021">
                  <a:moveTo>
                    <a:pt x="0" y="0"/>
                  </a:moveTo>
                  <a:lnTo>
                    <a:pt x="2050524" y="0"/>
                  </a:lnTo>
                  <a:lnTo>
                    <a:pt x="2050524" y="229021"/>
                  </a:lnTo>
                  <a:lnTo>
                    <a:pt x="0" y="229021"/>
                  </a:lnTo>
                  <a:close/>
                </a:path>
              </a:pathLst>
            </a:custGeom>
            <a:solidFill>
              <a:srgbClr val="B6E2D3"/>
            </a:solidFill>
            <a:ln w="9525" cap="sq">
              <a:solidFill>
                <a:srgbClr val="000000"/>
              </a:solidFill>
              <a:prstDash val="solid"/>
              <a:miter/>
            </a:ln>
          </p:spPr>
          <p:txBody>
            <a:bodyPr/>
            <a:lstStyle/>
            <a:p>
              <a:endParaRPr lang="ja-JP" altLang="en-US" dirty="0"/>
            </a:p>
          </p:txBody>
        </p:sp>
        <p:sp>
          <p:nvSpPr>
            <p:cNvPr id="153" name="TextBox 14">
              <a:extLst>
                <a:ext uri="{FF2B5EF4-FFF2-40B4-BE49-F238E27FC236}">
                  <a16:creationId xmlns:a16="http://schemas.microsoft.com/office/drawing/2014/main" id="{37D2628F-285C-82B9-C230-30874E6EA7E7}"/>
                </a:ext>
              </a:extLst>
            </p:cNvPr>
            <p:cNvSpPr txBox="1"/>
            <p:nvPr/>
          </p:nvSpPr>
          <p:spPr>
            <a:xfrm>
              <a:off x="0" y="-38100"/>
              <a:ext cx="2050524" cy="267121"/>
            </a:xfrm>
            <a:prstGeom prst="rect">
              <a:avLst/>
            </a:prstGeom>
          </p:spPr>
          <p:txBody>
            <a:bodyPr lIns="35919" tIns="35919" rIns="35919" bIns="35919" rtlCol="0" anchor="ctr"/>
            <a:lstStyle/>
            <a:p>
              <a:pPr>
                <a:lnSpc>
                  <a:spcPts val="1820"/>
                </a:lnSpc>
              </a:pPr>
              <a:endParaRPr lang="en-US" sz="1300" b="1" dirty="0">
                <a:solidFill>
                  <a:srgbClr val="333333"/>
                </a:solidFill>
                <a:latin typeface="BIZ UDPゴシック" panose="020B0400000000000000" pitchFamily="50" charset="-128"/>
                <a:ea typeface="BIZ UDPゴシック" panose="020B0400000000000000" pitchFamily="50" charset="-128"/>
                <a:cs typeface="Open Sans"/>
                <a:sym typeface="Open Sans"/>
              </a:endParaRPr>
            </a:p>
          </p:txBody>
        </p:sp>
      </p:grpSp>
      <p:sp>
        <p:nvSpPr>
          <p:cNvPr id="157" name="Freeform 25">
            <a:extLst>
              <a:ext uri="{FF2B5EF4-FFF2-40B4-BE49-F238E27FC236}">
                <a16:creationId xmlns:a16="http://schemas.microsoft.com/office/drawing/2014/main" id="{A798F32C-8F70-E27C-E0C6-8516D7EEC58A}"/>
              </a:ext>
            </a:extLst>
          </p:cNvPr>
          <p:cNvSpPr/>
          <p:nvPr/>
        </p:nvSpPr>
        <p:spPr>
          <a:xfrm>
            <a:off x="7524660" y="8405856"/>
            <a:ext cx="6461359" cy="2037672"/>
          </a:xfrm>
          <a:custGeom>
            <a:avLst/>
            <a:gdLst/>
            <a:ahLst/>
            <a:cxnLst/>
            <a:rect l="l" t="t" r="r" b="b"/>
            <a:pathLst>
              <a:path w="2159723" h="1796622">
                <a:moveTo>
                  <a:pt x="0" y="0"/>
                </a:moveTo>
                <a:lnTo>
                  <a:pt x="2159723" y="0"/>
                </a:lnTo>
                <a:lnTo>
                  <a:pt x="2159723" y="1796622"/>
                </a:lnTo>
                <a:lnTo>
                  <a:pt x="0" y="1796622"/>
                </a:lnTo>
                <a:close/>
              </a:path>
            </a:pathLst>
          </a:custGeom>
          <a:solidFill>
            <a:srgbClr val="FFFFFF"/>
          </a:solidFill>
          <a:ln w="9525" cap="sq">
            <a:solidFill>
              <a:srgbClr val="000000"/>
            </a:solidFill>
            <a:prstDash val="solid"/>
            <a:miter/>
          </a:ln>
        </p:spPr>
        <p:txBody>
          <a:bodyPr/>
          <a:lstStyle/>
          <a:p>
            <a:endParaRPr lang="en-US" altLang="ja-JP" dirty="0"/>
          </a:p>
          <a:p>
            <a:endParaRPr lang="en-US" altLang="ja-JP" dirty="0"/>
          </a:p>
        </p:txBody>
      </p:sp>
      <p:sp>
        <p:nvSpPr>
          <p:cNvPr id="158" name="TextBox 26">
            <a:extLst>
              <a:ext uri="{FF2B5EF4-FFF2-40B4-BE49-F238E27FC236}">
                <a16:creationId xmlns:a16="http://schemas.microsoft.com/office/drawing/2014/main" id="{E90229BF-508B-9FBA-E28E-31687E7F1EF3}"/>
              </a:ext>
            </a:extLst>
          </p:cNvPr>
          <p:cNvSpPr txBox="1"/>
          <p:nvPr/>
        </p:nvSpPr>
        <p:spPr>
          <a:xfrm>
            <a:off x="7524660" y="8384250"/>
            <a:ext cx="6461359" cy="2059277"/>
          </a:xfrm>
          <a:prstGeom prst="rect">
            <a:avLst/>
          </a:prstGeom>
        </p:spPr>
        <p:txBody>
          <a:bodyPr lIns="35919" tIns="35919" rIns="35919" bIns="35919" rtlCol="0" anchor="ctr"/>
          <a:lstStyle/>
          <a:p>
            <a:pPr algn="ctr">
              <a:lnSpc>
                <a:spcPts val="1385"/>
              </a:lnSpc>
            </a:pPr>
            <a:endParaRPr/>
          </a:p>
        </p:txBody>
      </p:sp>
      <p:grpSp>
        <p:nvGrpSpPr>
          <p:cNvPr id="7" name="グループ化 6">
            <a:extLst>
              <a:ext uri="{FF2B5EF4-FFF2-40B4-BE49-F238E27FC236}">
                <a16:creationId xmlns:a16="http://schemas.microsoft.com/office/drawing/2014/main" id="{EB25A616-2443-0741-FC2E-19D2CF20507A}"/>
              </a:ext>
            </a:extLst>
          </p:cNvPr>
          <p:cNvGrpSpPr/>
          <p:nvPr/>
        </p:nvGrpSpPr>
        <p:grpSpPr>
          <a:xfrm>
            <a:off x="7502944" y="2174924"/>
            <a:ext cx="6296951" cy="466990"/>
            <a:chOff x="7502944" y="2174924"/>
            <a:chExt cx="6296951" cy="466990"/>
          </a:xfrm>
        </p:grpSpPr>
        <p:grpSp>
          <p:nvGrpSpPr>
            <p:cNvPr id="128" name="Group 18">
              <a:extLst>
                <a:ext uri="{FF2B5EF4-FFF2-40B4-BE49-F238E27FC236}">
                  <a16:creationId xmlns:a16="http://schemas.microsoft.com/office/drawing/2014/main" id="{55C9FEA1-FC43-39FE-B35B-690F12CD2392}"/>
                </a:ext>
              </a:extLst>
            </p:cNvPr>
            <p:cNvGrpSpPr/>
            <p:nvPr/>
          </p:nvGrpSpPr>
          <p:grpSpPr>
            <a:xfrm>
              <a:off x="7502944" y="2174924"/>
              <a:ext cx="5749740" cy="448182"/>
              <a:chOff x="0" y="-38100"/>
              <a:chExt cx="1920169" cy="258911"/>
            </a:xfrm>
          </p:grpSpPr>
          <p:sp>
            <p:nvSpPr>
              <p:cNvPr id="129" name="Freeform 19">
                <a:extLst>
                  <a:ext uri="{FF2B5EF4-FFF2-40B4-BE49-F238E27FC236}">
                    <a16:creationId xmlns:a16="http://schemas.microsoft.com/office/drawing/2014/main" id="{C40E0FED-3839-A6FC-6E36-5D2EE3A4FEEF}"/>
                  </a:ext>
                </a:extLst>
              </p:cNvPr>
              <p:cNvSpPr/>
              <p:nvPr/>
            </p:nvSpPr>
            <p:spPr>
              <a:xfrm>
                <a:off x="0" y="0"/>
                <a:ext cx="964051" cy="220811"/>
              </a:xfrm>
              <a:custGeom>
                <a:avLst/>
                <a:gdLst/>
                <a:ahLst/>
                <a:cxnLst/>
                <a:rect l="l" t="t" r="r" b="b"/>
                <a:pathLst>
                  <a:path w="1920169" h="220811">
                    <a:moveTo>
                      <a:pt x="0" y="0"/>
                    </a:moveTo>
                    <a:lnTo>
                      <a:pt x="1920169" y="0"/>
                    </a:lnTo>
                    <a:lnTo>
                      <a:pt x="1920169" y="220811"/>
                    </a:lnTo>
                    <a:lnTo>
                      <a:pt x="0" y="220811"/>
                    </a:lnTo>
                    <a:close/>
                  </a:path>
                </a:pathLst>
              </a:custGeom>
              <a:solidFill>
                <a:srgbClr val="B4D7FF"/>
              </a:solidFill>
              <a:ln w="9525" cap="sq">
                <a:solidFill>
                  <a:srgbClr val="000000"/>
                </a:solidFill>
                <a:prstDash val="solid"/>
                <a:miter/>
              </a:ln>
            </p:spPr>
          </p:sp>
          <p:sp>
            <p:nvSpPr>
              <p:cNvPr id="130" name="TextBox 20">
                <a:extLst>
                  <a:ext uri="{FF2B5EF4-FFF2-40B4-BE49-F238E27FC236}">
                    <a16:creationId xmlns:a16="http://schemas.microsoft.com/office/drawing/2014/main" id="{196E429E-DE25-C5EE-3330-F590FE2DE845}"/>
                  </a:ext>
                </a:extLst>
              </p:cNvPr>
              <p:cNvSpPr txBox="1"/>
              <p:nvPr/>
            </p:nvSpPr>
            <p:spPr>
              <a:xfrm>
                <a:off x="0" y="-38100"/>
                <a:ext cx="1920169" cy="25891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31" name="TextBox 42">
              <a:extLst>
                <a:ext uri="{FF2B5EF4-FFF2-40B4-BE49-F238E27FC236}">
                  <a16:creationId xmlns:a16="http://schemas.microsoft.com/office/drawing/2014/main" id="{69EDF90E-1ABF-2D19-4177-6D3B02913547}"/>
                </a:ext>
              </a:extLst>
            </p:cNvPr>
            <p:cNvSpPr txBox="1"/>
            <p:nvPr/>
          </p:nvSpPr>
          <p:spPr>
            <a:xfrm>
              <a:off x="7583330" y="2269451"/>
              <a:ext cx="575701" cy="306238"/>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04</a:t>
              </a:r>
            </a:p>
          </p:txBody>
        </p:sp>
        <p:sp>
          <p:nvSpPr>
            <p:cNvPr id="132" name="テキスト ボックス 131">
              <a:extLst>
                <a:ext uri="{FF2B5EF4-FFF2-40B4-BE49-F238E27FC236}">
                  <a16:creationId xmlns:a16="http://schemas.microsoft.com/office/drawing/2014/main" id="{38B64984-3FCC-7A31-7ECF-5AB6D1FF522D}"/>
                </a:ext>
              </a:extLst>
            </p:cNvPr>
            <p:cNvSpPr txBox="1"/>
            <p:nvPr/>
          </p:nvSpPr>
          <p:spPr>
            <a:xfrm>
              <a:off x="7875509" y="2270825"/>
              <a:ext cx="2563477"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見学地のなぜだろう？　</a:t>
              </a:r>
              <a:endParaRPr kumimoji="1" lang="ja-JP" altLang="en-US" sz="1600" dirty="0"/>
            </a:p>
          </p:txBody>
        </p:sp>
        <p:sp>
          <p:nvSpPr>
            <p:cNvPr id="165" name="テキスト ボックス 164">
              <a:extLst>
                <a:ext uri="{FF2B5EF4-FFF2-40B4-BE49-F238E27FC236}">
                  <a16:creationId xmlns:a16="http://schemas.microsoft.com/office/drawing/2014/main" id="{2D31C8F6-2C79-0A96-44BB-009635D6CB3B}"/>
                </a:ext>
              </a:extLst>
            </p:cNvPr>
            <p:cNvSpPr txBox="1"/>
            <p:nvPr/>
          </p:nvSpPr>
          <p:spPr>
            <a:xfrm>
              <a:off x="10354946" y="2426470"/>
              <a:ext cx="3444949"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★調べてみて疑問に思ったことや見てみたいことを書きましょう</a:t>
              </a:r>
              <a:endParaRPr lang="ja-JP" altLang="en-US" sz="800" dirty="0"/>
            </a:p>
          </p:txBody>
        </p:sp>
      </p:grpSp>
      <p:sp>
        <p:nvSpPr>
          <p:cNvPr id="170" name="テキスト ボックス 169">
            <a:extLst>
              <a:ext uri="{FF2B5EF4-FFF2-40B4-BE49-F238E27FC236}">
                <a16:creationId xmlns:a16="http://schemas.microsoft.com/office/drawing/2014/main" id="{3594D274-D1BE-3D79-4467-130ADA86C715}"/>
              </a:ext>
            </a:extLst>
          </p:cNvPr>
          <p:cNvSpPr txBox="1"/>
          <p:nvPr/>
        </p:nvSpPr>
        <p:spPr>
          <a:xfrm>
            <a:off x="10850593" y="159129"/>
            <a:ext cx="2953271" cy="369332"/>
          </a:xfrm>
          <a:prstGeom prst="rect">
            <a:avLst/>
          </a:prstGeom>
          <a:noFill/>
          <a:ln>
            <a:noFill/>
          </a:ln>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班：</a:t>
            </a:r>
          </a:p>
        </p:txBody>
      </p:sp>
      <p:cxnSp>
        <p:nvCxnSpPr>
          <p:cNvPr id="173" name="直線コネクタ 172">
            <a:extLst>
              <a:ext uri="{FF2B5EF4-FFF2-40B4-BE49-F238E27FC236}">
                <a16:creationId xmlns:a16="http://schemas.microsoft.com/office/drawing/2014/main" id="{E434F073-EBF4-7E70-E4E3-7B63B56A0338}"/>
              </a:ext>
            </a:extLst>
          </p:cNvPr>
          <p:cNvCxnSpPr/>
          <p:nvPr/>
        </p:nvCxnSpPr>
        <p:spPr>
          <a:xfrm>
            <a:off x="10942638" y="534905"/>
            <a:ext cx="2861226" cy="0"/>
          </a:xfrm>
          <a:prstGeom prst="line">
            <a:avLst/>
          </a:prstGeom>
        </p:spPr>
        <p:style>
          <a:lnRef idx="1">
            <a:schemeClr val="dk1"/>
          </a:lnRef>
          <a:fillRef idx="0">
            <a:schemeClr val="dk1"/>
          </a:fillRef>
          <a:effectRef idx="0">
            <a:schemeClr val="dk1"/>
          </a:effectRef>
          <a:fontRef idx="minor">
            <a:schemeClr val="tx1"/>
          </a:fontRef>
        </p:style>
      </p:cxnSp>
      <p:sp>
        <p:nvSpPr>
          <p:cNvPr id="171" name="テキスト ボックス 170">
            <a:extLst>
              <a:ext uri="{FF2B5EF4-FFF2-40B4-BE49-F238E27FC236}">
                <a16:creationId xmlns:a16="http://schemas.microsoft.com/office/drawing/2014/main" id="{9856E014-5120-7542-D1BF-4DD3D338A01F}"/>
              </a:ext>
            </a:extLst>
          </p:cNvPr>
          <p:cNvSpPr txBox="1"/>
          <p:nvPr/>
        </p:nvSpPr>
        <p:spPr>
          <a:xfrm>
            <a:off x="10846624" y="587603"/>
            <a:ext cx="2953271" cy="369332"/>
          </a:xfrm>
          <a:prstGeom prst="rect">
            <a:avLst/>
          </a:prstGeom>
          <a:noFill/>
          <a:ln>
            <a:noFill/>
          </a:ln>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氏名：</a:t>
            </a:r>
          </a:p>
        </p:txBody>
      </p:sp>
      <p:cxnSp>
        <p:nvCxnSpPr>
          <p:cNvPr id="174" name="直線コネクタ 173">
            <a:extLst>
              <a:ext uri="{FF2B5EF4-FFF2-40B4-BE49-F238E27FC236}">
                <a16:creationId xmlns:a16="http://schemas.microsoft.com/office/drawing/2014/main" id="{9AA311EE-314E-68D8-CD53-36B55F00EAAF}"/>
              </a:ext>
            </a:extLst>
          </p:cNvPr>
          <p:cNvCxnSpPr/>
          <p:nvPr/>
        </p:nvCxnSpPr>
        <p:spPr>
          <a:xfrm>
            <a:off x="10934700" y="975903"/>
            <a:ext cx="2861226" cy="0"/>
          </a:xfrm>
          <a:prstGeom prst="line">
            <a:avLst/>
          </a:prstGeom>
        </p:spPr>
        <p:style>
          <a:lnRef idx="1">
            <a:schemeClr val="dk1"/>
          </a:lnRef>
          <a:fillRef idx="0">
            <a:schemeClr val="dk1"/>
          </a:fillRef>
          <a:effectRef idx="0">
            <a:schemeClr val="dk1"/>
          </a:effectRef>
          <a:fontRef idx="minor">
            <a:schemeClr val="tx1"/>
          </a:fontRef>
        </p:style>
      </p:cxnSp>
      <p:grpSp>
        <p:nvGrpSpPr>
          <p:cNvPr id="8" name="グループ化 7">
            <a:extLst>
              <a:ext uri="{FF2B5EF4-FFF2-40B4-BE49-F238E27FC236}">
                <a16:creationId xmlns:a16="http://schemas.microsoft.com/office/drawing/2014/main" id="{72A14AC0-5F7F-897B-5667-D667C93F45CD}"/>
              </a:ext>
            </a:extLst>
          </p:cNvPr>
          <p:cNvGrpSpPr/>
          <p:nvPr/>
        </p:nvGrpSpPr>
        <p:grpSpPr>
          <a:xfrm>
            <a:off x="4045919" y="4278258"/>
            <a:ext cx="7172448" cy="412491"/>
            <a:chOff x="4045919" y="4278258"/>
            <a:chExt cx="7172448" cy="412491"/>
          </a:xfrm>
        </p:grpSpPr>
        <p:grpSp>
          <p:nvGrpSpPr>
            <p:cNvPr id="110" name="Group 21">
              <a:extLst>
                <a:ext uri="{FF2B5EF4-FFF2-40B4-BE49-F238E27FC236}">
                  <a16:creationId xmlns:a16="http://schemas.microsoft.com/office/drawing/2014/main" id="{4326A49D-83C3-E9AC-1C4F-313BB7FDA3E7}"/>
                </a:ext>
              </a:extLst>
            </p:cNvPr>
            <p:cNvGrpSpPr/>
            <p:nvPr/>
          </p:nvGrpSpPr>
          <p:grpSpPr>
            <a:xfrm>
              <a:off x="4045919" y="4278258"/>
              <a:ext cx="3768550" cy="400673"/>
              <a:chOff x="0" y="0"/>
              <a:chExt cx="1867153" cy="231465"/>
            </a:xfrm>
          </p:grpSpPr>
          <p:sp>
            <p:nvSpPr>
              <p:cNvPr id="111" name="Freeform 22">
                <a:extLst>
                  <a:ext uri="{FF2B5EF4-FFF2-40B4-BE49-F238E27FC236}">
                    <a16:creationId xmlns:a16="http://schemas.microsoft.com/office/drawing/2014/main" id="{7D985AE7-B27E-F3A9-EAB3-984F9E1A33CA}"/>
                  </a:ext>
                </a:extLst>
              </p:cNvPr>
              <p:cNvSpPr/>
              <p:nvPr/>
            </p:nvSpPr>
            <p:spPr>
              <a:xfrm>
                <a:off x="0" y="0"/>
                <a:ext cx="1867153" cy="231465"/>
              </a:xfrm>
              <a:custGeom>
                <a:avLst/>
                <a:gdLst/>
                <a:ahLst/>
                <a:cxnLst/>
                <a:rect l="l" t="t" r="r" b="b"/>
                <a:pathLst>
                  <a:path w="1867153" h="231465">
                    <a:moveTo>
                      <a:pt x="0" y="0"/>
                    </a:moveTo>
                    <a:lnTo>
                      <a:pt x="1867153" y="0"/>
                    </a:lnTo>
                    <a:lnTo>
                      <a:pt x="1867153" y="231465"/>
                    </a:lnTo>
                    <a:lnTo>
                      <a:pt x="0" y="231465"/>
                    </a:lnTo>
                    <a:close/>
                  </a:path>
                </a:pathLst>
              </a:custGeom>
              <a:solidFill>
                <a:srgbClr val="FDE9FF"/>
              </a:solidFill>
              <a:ln w="9525" cap="sq">
                <a:solidFill>
                  <a:srgbClr val="000000"/>
                </a:solidFill>
                <a:prstDash val="solid"/>
                <a:miter/>
              </a:ln>
            </p:spPr>
          </p:sp>
          <p:sp>
            <p:nvSpPr>
              <p:cNvPr id="112" name="TextBox 23">
                <a:extLst>
                  <a:ext uri="{FF2B5EF4-FFF2-40B4-BE49-F238E27FC236}">
                    <a16:creationId xmlns:a16="http://schemas.microsoft.com/office/drawing/2014/main" id="{D3D9B2A1-51DD-446C-BF0D-0B401FC524F5}"/>
                  </a:ext>
                </a:extLst>
              </p:cNvPr>
              <p:cNvSpPr txBox="1"/>
              <p:nvPr/>
            </p:nvSpPr>
            <p:spPr>
              <a:xfrm>
                <a:off x="0" y="-38100"/>
                <a:ext cx="1867153" cy="269565"/>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grpSp>
          <p:nvGrpSpPr>
            <p:cNvPr id="138" name="グループ化 137">
              <a:extLst>
                <a:ext uri="{FF2B5EF4-FFF2-40B4-BE49-F238E27FC236}">
                  <a16:creationId xmlns:a16="http://schemas.microsoft.com/office/drawing/2014/main" id="{D417FB18-B640-F73B-A6DB-12211335B387}"/>
                </a:ext>
              </a:extLst>
            </p:cNvPr>
            <p:cNvGrpSpPr/>
            <p:nvPr/>
          </p:nvGrpSpPr>
          <p:grpSpPr>
            <a:xfrm>
              <a:off x="4085748" y="4319779"/>
              <a:ext cx="3438912" cy="338554"/>
              <a:chOff x="4098679" y="4334713"/>
              <a:chExt cx="3438912" cy="338554"/>
            </a:xfrm>
          </p:grpSpPr>
          <p:sp>
            <p:nvSpPr>
              <p:cNvPr id="116" name="TextBox 43">
                <a:extLst>
                  <a:ext uri="{FF2B5EF4-FFF2-40B4-BE49-F238E27FC236}">
                    <a16:creationId xmlns:a16="http://schemas.microsoft.com/office/drawing/2014/main" id="{54796C91-0C84-285D-5D7C-94E920228F33}"/>
                  </a:ext>
                </a:extLst>
              </p:cNvPr>
              <p:cNvSpPr txBox="1"/>
              <p:nvPr/>
            </p:nvSpPr>
            <p:spPr>
              <a:xfrm>
                <a:off x="4098679" y="4340365"/>
                <a:ext cx="575701" cy="306238"/>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05</a:t>
                </a:r>
              </a:p>
            </p:txBody>
          </p:sp>
          <p:sp>
            <p:nvSpPr>
              <p:cNvPr id="134" name="テキスト ボックス 133">
                <a:extLst>
                  <a:ext uri="{FF2B5EF4-FFF2-40B4-BE49-F238E27FC236}">
                    <a16:creationId xmlns:a16="http://schemas.microsoft.com/office/drawing/2014/main" id="{F3596740-2A0A-8C3F-B7E8-3019F325602E}"/>
                  </a:ext>
                </a:extLst>
              </p:cNvPr>
              <p:cNvSpPr txBox="1"/>
              <p:nvPr/>
            </p:nvSpPr>
            <p:spPr>
              <a:xfrm>
                <a:off x="4391234" y="4334713"/>
                <a:ext cx="3146357"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見学地の感想・わかったこと</a:t>
                </a:r>
                <a:endParaRPr kumimoji="1" lang="ja-JP" altLang="en-US" sz="1600" dirty="0"/>
              </a:p>
            </p:txBody>
          </p:sp>
        </p:grpSp>
        <p:sp>
          <p:nvSpPr>
            <p:cNvPr id="177" name="テキスト ボックス 176">
              <a:extLst>
                <a:ext uri="{FF2B5EF4-FFF2-40B4-BE49-F238E27FC236}">
                  <a16:creationId xmlns:a16="http://schemas.microsoft.com/office/drawing/2014/main" id="{DA3DC9BE-4948-84A9-EA1B-790F2A8082B8}"/>
                </a:ext>
              </a:extLst>
            </p:cNvPr>
            <p:cNvSpPr txBox="1"/>
            <p:nvPr/>
          </p:nvSpPr>
          <p:spPr>
            <a:xfrm>
              <a:off x="7773418" y="4475305"/>
              <a:ext cx="3444949"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★現地でわかったことや気づいたことを書きましょう</a:t>
              </a:r>
              <a:endParaRPr lang="ja-JP" altLang="en-US" sz="800" dirty="0"/>
            </a:p>
          </p:txBody>
        </p:sp>
      </p:grpSp>
      <p:grpSp>
        <p:nvGrpSpPr>
          <p:cNvPr id="9" name="グループ化 8">
            <a:extLst>
              <a:ext uri="{FF2B5EF4-FFF2-40B4-BE49-F238E27FC236}">
                <a16:creationId xmlns:a16="http://schemas.microsoft.com/office/drawing/2014/main" id="{04DB62A5-A0C5-E0D8-EDA3-5927787EC6AB}"/>
              </a:ext>
            </a:extLst>
          </p:cNvPr>
          <p:cNvGrpSpPr/>
          <p:nvPr/>
        </p:nvGrpSpPr>
        <p:grpSpPr>
          <a:xfrm>
            <a:off x="4018534" y="8210961"/>
            <a:ext cx="3186336" cy="407034"/>
            <a:chOff x="4018534" y="8210961"/>
            <a:chExt cx="3186336" cy="407034"/>
          </a:xfrm>
        </p:grpSpPr>
        <p:grpSp>
          <p:nvGrpSpPr>
            <p:cNvPr id="120" name="Group 27">
              <a:extLst>
                <a:ext uri="{FF2B5EF4-FFF2-40B4-BE49-F238E27FC236}">
                  <a16:creationId xmlns:a16="http://schemas.microsoft.com/office/drawing/2014/main" id="{ECF3FEFD-C3B3-B082-A738-618D119AA7C3}"/>
                </a:ext>
              </a:extLst>
            </p:cNvPr>
            <p:cNvGrpSpPr/>
            <p:nvPr/>
          </p:nvGrpSpPr>
          <p:grpSpPr>
            <a:xfrm>
              <a:off x="4018534" y="8210961"/>
              <a:ext cx="1433735" cy="400673"/>
              <a:chOff x="0" y="0"/>
              <a:chExt cx="2095879" cy="229021"/>
            </a:xfrm>
          </p:grpSpPr>
          <p:sp>
            <p:nvSpPr>
              <p:cNvPr id="121" name="Freeform 28">
                <a:extLst>
                  <a:ext uri="{FF2B5EF4-FFF2-40B4-BE49-F238E27FC236}">
                    <a16:creationId xmlns:a16="http://schemas.microsoft.com/office/drawing/2014/main" id="{F9FFEF88-753D-58A2-9ECA-0B08644A8DEF}"/>
                  </a:ext>
                </a:extLst>
              </p:cNvPr>
              <p:cNvSpPr/>
              <p:nvPr/>
            </p:nvSpPr>
            <p:spPr>
              <a:xfrm>
                <a:off x="0" y="0"/>
                <a:ext cx="2095879" cy="229021"/>
              </a:xfrm>
              <a:custGeom>
                <a:avLst/>
                <a:gdLst/>
                <a:ahLst/>
                <a:cxnLst/>
                <a:rect l="l" t="t" r="r" b="b"/>
                <a:pathLst>
                  <a:path w="2095879" h="229021">
                    <a:moveTo>
                      <a:pt x="0" y="0"/>
                    </a:moveTo>
                    <a:lnTo>
                      <a:pt x="2095879" y="0"/>
                    </a:lnTo>
                    <a:lnTo>
                      <a:pt x="2095879" y="229021"/>
                    </a:lnTo>
                    <a:lnTo>
                      <a:pt x="0" y="229021"/>
                    </a:lnTo>
                    <a:close/>
                  </a:path>
                </a:pathLst>
              </a:custGeom>
              <a:solidFill>
                <a:srgbClr val="FFEDA1"/>
              </a:solidFill>
              <a:ln w="9525" cap="sq">
                <a:solidFill>
                  <a:srgbClr val="000000"/>
                </a:solidFill>
                <a:prstDash val="solid"/>
                <a:miter/>
              </a:ln>
            </p:spPr>
          </p:sp>
          <p:sp>
            <p:nvSpPr>
              <p:cNvPr id="122" name="TextBox 29">
                <a:extLst>
                  <a:ext uri="{FF2B5EF4-FFF2-40B4-BE49-F238E27FC236}">
                    <a16:creationId xmlns:a16="http://schemas.microsoft.com/office/drawing/2014/main" id="{B569C871-628C-5BC4-14FF-13B906A52BDC}"/>
                  </a:ext>
                </a:extLst>
              </p:cNvPr>
              <p:cNvSpPr txBox="1"/>
              <p:nvPr/>
            </p:nvSpPr>
            <p:spPr>
              <a:xfrm>
                <a:off x="0" y="-38100"/>
                <a:ext cx="2095879" cy="26712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23" name="TextBox 45">
              <a:extLst>
                <a:ext uri="{FF2B5EF4-FFF2-40B4-BE49-F238E27FC236}">
                  <a16:creationId xmlns:a16="http://schemas.microsoft.com/office/drawing/2014/main" id="{D6D84550-D3B7-597F-70D1-CDCBD2AD1073}"/>
                </a:ext>
              </a:extLst>
            </p:cNvPr>
            <p:cNvSpPr txBox="1"/>
            <p:nvPr/>
          </p:nvSpPr>
          <p:spPr>
            <a:xfrm>
              <a:off x="4032988" y="8225382"/>
              <a:ext cx="575701" cy="305725"/>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06</a:t>
              </a:r>
            </a:p>
          </p:txBody>
        </p:sp>
        <p:sp>
          <p:nvSpPr>
            <p:cNvPr id="133" name="テキスト ボックス 132">
              <a:extLst>
                <a:ext uri="{FF2B5EF4-FFF2-40B4-BE49-F238E27FC236}">
                  <a16:creationId xmlns:a16="http://schemas.microsoft.com/office/drawing/2014/main" id="{2E8E8345-F0C2-E9E8-64BB-F664BF8B4B28}"/>
                </a:ext>
              </a:extLst>
            </p:cNvPr>
            <p:cNvSpPr txBox="1"/>
            <p:nvPr/>
          </p:nvSpPr>
          <p:spPr>
            <a:xfrm>
              <a:off x="4370458" y="8244007"/>
              <a:ext cx="1234211"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整理</a:t>
              </a:r>
              <a:endParaRPr kumimoji="1" lang="ja-JP" altLang="en-US" sz="1600" dirty="0"/>
            </a:p>
          </p:txBody>
        </p:sp>
        <p:sp>
          <p:nvSpPr>
            <p:cNvPr id="178" name="テキスト ボックス 177">
              <a:extLst>
                <a:ext uri="{FF2B5EF4-FFF2-40B4-BE49-F238E27FC236}">
                  <a16:creationId xmlns:a16="http://schemas.microsoft.com/office/drawing/2014/main" id="{4728487C-9C92-0076-37E1-CCEC2323775A}"/>
                </a:ext>
              </a:extLst>
            </p:cNvPr>
            <p:cNvSpPr txBox="1"/>
            <p:nvPr/>
          </p:nvSpPr>
          <p:spPr>
            <a:xfrm>
              <a:off x="5452270" y="8402551"/>
              <a:ext cx="1752600"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★ポイントを整理しましょう</a:t>
              </a:r>
              <a:endParaRPr lang="ja-JP" altLang="en-US" sz="800" dirty="0"/>
            </a:p>
          </p:txBody>
        </p:sp>
      </p:grpSp>
      <p:grpSp>
        <p:nvGrpSpPr>
          <p:cNvPr id="10" name="グループ化 9">
            <a:extLst>
              <a:ext uri="{FF2B5EF4-FFF2-40B4-BE49-F238E27FC236}">
                <a16:creationId xmlns:a16="http://schemas.microsoft.com/office/drawing/2014/main" id="{8D4019B8-83DB-DFE3-2D23-0D690ADA4F16}"/>
              </a:ext>
            </a:extLst>
          </p:cNvPr>
          <p:cNvGrpSpPr/>
          <p:nvPr/>
        </p:nvGrpSpPr>
        <p:grpSpPr>
          <a:xfrm>
            <a:off x="7524660" y="8227770"/>
            <a:ext cx="6439644" cy="401718"/>
            <a:chOff x="7524660" y="8227770"/>
            <a:chExt cx="6439644" cy="401718"/>
          </a:xfrm>
        </p:grpSpPr>
        <p:grpSp>
          <p:nvGrpSpPr>
            <p:cNvPr id="159" name="Group 27">
              <a:extLst>
                <a:ext uri="{FF2B5EF4-FFF2-40B4-BE49-F238E27FC236}">
                  <a16:creationId xmlns:a16="http://schemas.microsoft.com/office/drawing/2014/main" id="{CCBEE7B8-61DD-48D0-0E4B-846D9788ABE0}"/>
                </a:ext>
              </a:extLst>
            </p:cNvPr>
            <p:cNvGrpSpPr/>
            <p:nvPr/>
          </p:nvGrpSpPr>
          <p:grpSpPr>
            <a:xfrm>
              <a:off x="7524660" y="8227770"/>
              <a:ext cx="1671525" cy="400673"/>
              <a:chOff x="0" y="0"/>
              <a:chExt cx="2095879" cy="229021"/>
            </a:xfrm>
          </p:grpSpPr>
          <p:sp>
            <p:nvSpPr>
              <p:cNvPr id="160" name="Freeform 28">
                <a:extLst>
                  <a:ext uri="{FF2B5EF4-FFF2-40B4-BE49-F238E27FC236}">
                    <a16:creationId xmlns:a16="http://schemas.microsoft.com/office/drawing/2014/main" id="{CFBF1B7F-1448-666B-9062-18AEF9BD8BBF}"/>
                  </a:ext>
                </a:extLst>
              </p:cNvPr>
              <p:cNvSpPr/>
              <p:nvPr/>
            </p:nvSpPr>
            <p:spPr>
              <a:xfrm>
                <a:off x="0" y="0"/>
                <a:ext cx="2095879" cy="229021"/>
              </a:xfrm>
              <a:custGeom>
                <a:avLst/>
                <a:gdLst/>
                <a:ahLst/>
                <a:cxnLst/>
                <a:rect l="l" t="t" r="r" b="b"/>
                <a:pathLst>
                  <a:path w="2095879" h="229021">
                    <a:moveTo>
                      <a:pt x="0" y="0"/>
                    </a:moveTo>
                    <a:lnTo>
                      <a:pt x="2095879" y="0"/>
                    </a:lnTo>
                    <a:lnTo>
                      <a:pt x="2095879" y="229021"/>
                    </a:lnTo>
                    <a:lnTo>
                      <a:pt x="0" y="229021"/>
                    </a:lnTo>
                    <a:close/>
                  </a:path>
                </a:pathLst>
              </a:custGeom>
              <a:solidFill>
                <a:srgbClr val="FFEDA1"/>
              </a:solidFill>
              <a:ln w="9525" cap="sq">
                <a:solidFill>
                  <a:srgbClr val="000000"/>
                </a:solidFill>
                <a:prstDash val="solid"/>
                <a:miter/>
              </a:ln>
            </p:spPr>
          </p:sp>
          <p:sp>
            <p:nvSpPr>
              <p:cNvPr id="161" name="TextBox 29">
                <a:extLst>
                  <a:ext uri="{FF2B5EF4-FFF2-40B4-BE49-F238E27FC236}">
                    <a16:creationId xmlns:a16="http://schemas.microsoft.com/office/drawing/2014/main" id="{30E9015D-A837-928A-35D0-A3EF5C337E45}"/>
                  </a:ext>
                </a:extLst>
              </p:cNvPr>
              <p:cNvSpPr txBox="1"/>
              <p:nvPr/>
            </p:nvSpPr>
            <p:spPr>
              <a:xfrm>
                <a:off x="0" y="-38100"/>
                <a:ext cx="2095879" cy="26712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62" name="TextBox 45">
              <a:extLst>
                <a:ext uri="{FF2B5EF4-FFF2-40B4-BE49-F238E27FC236}">
                  <a16:creationId xmlns:a16="http://schemas.microsoft.com/office/drawing/2014/main" id="{F5C19F3E-7B6E-C0A8-35E9-416569C7A664}"/>
                </a:ext>
              </a:extLst>
            </p:cNvPr>
            <p:cNvSpPr txBox="1"/>
            <p:nvPr/>
          </p:nvSpPr>
          <p:spPr>
            <a:xfrm>
              <a:off x="7539114" y="8242191"/>
              <a:ext cx="575701" cy="305725"/>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07</a:t>
              </a:r>
            </a:p>
          </p:txBody>
        </p:sp>
        <p:sp>
          <p:nvSpPr>
            <p:cNvPr id="163" name="テキスト ボックス 162">
              <a:extLst>
                <a:ext uri="{FF2B5EF4-FFF2-40B4-BE49-F238E27FC236}">
                  <a16:creationId xmlns:a16="http://schemas.microsoft.com/office/drawing/2014/main" id="{57F39FF8-AD0A-66A6-2D21-5F14C687E8EC}"/>
                </a:ext>
              </a:extLst>
            </p:cNvPr>
            <p:cNvSpPr txBox="1"/>
            <p:nvPr/>
          </p:nvSpPr>
          <p:spPr>
            <a:xfrm>
              <a:off x="7876584" y="8260816"/>
              <a:ext cx="123328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まとめ</a:t>
              </a:r>
              <a:endParaRPr kumimoji="1" lang="ja-JP" altLang="en-US" sz="1600" dirty="0"/>
            </a:p>
          </p:txBody>
        </p:sp>
        <p:sp>
          <p:nvSpPr>
            <p:cNvPr id="179" name="テキスト ボックス 178">
              <a:extLst>
                <a:ext uri="{FF2B5EF4-FFF2-40B4-BE49-F238E27FC236}">
                  <a16:creationId xmlns:a16="http://schemas.microsoft.com/office/drawing/2014/main" id="{97960FA6-EE51-0BE7-8C81-86D01E3F2997}"/>
                </a:ext>
              </a:extLst>
            </p:cNvPr>
            <p:cNvSpPr txBox="1"/>
            <p:nvPr/>
          </p:nvSpPr>
          <p:spPr>
            <a:xfrm>
              <a:off x="9181677" y="8414044"/>
              <a:ext cx="4782627"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★「学習のポイント」を参考に、見学のテーマや目標をまとめましょう</a:t>
              </a:r>
              <a:endParaRPr lang="ja-JP" altLang="en-US" sz="800" dirty="0"/>
            </a:p>
          </p:txBody>
        </p:sp>
      </p:grpSp>
      <p:grpSp>
        <p:nvGrpSpPr>
          <p:cNvPr id="6" name="グループ化 5">
            <a:extLst>
              <a:ext uri="{FF2B5EF4-FFF2-40B4-BE49-F238E27FC236}">
                <a16:creationId xmlns:a16="http://schemas.microsoft.com/office/drawing/2014/main" id="{1AED6CEB-7537-E67E-02C2-75C7B9B885F7}"/>
              </a:ext>
            </a:extLst>
          </p:cNvPr>
          <p:cNvGrpSpPr/>
          <p:nvPr/>
        </p:nvGrpSpPr>
        <p:grpSpPr>
          <a:xfrm>
            <a:off x="4045920" y="2240876"/>
            <a:ext cx="3289126" cy="390307"/>
            <a:chOff x="4045920" y="2240876"/>
            <a:chExt cx="3289126" cy="390307"/>
          </a:xfrm>
        </p:grpSpPr>
        <p:grpSp>
          <p:nvGrpSpPr>
            <p:cNvPr id="100" name="Group 18">
              <a:extLst>
                <a:ext uri="{FF2B5EF4-FFF2-40B4-BE49-F238E27FC236}">
                  <a16:creationId xmlns:a16="http://schemas.microsoft.com/office/drawing/2014/main" id="{7CD7BAD9-A862-D8FF-CBCD-588B1535F883}"/>
                </a:ext>
              </a:extLst>
            </p:cNvPr>
            <p:cNvGrpSpPr/>
            <p:nvPr/>
          </p:nvGrpSpPr>
          <p:grpSpPr>
            <a:xfrm>
              <a:off x="4045920" y="2240876"/>
              <a:ext cx="2111456" cy="382230"/>
              <a:chOff x="0" y="0"/>
              <a:chExt cx="1920169" cy="220811"/>
            </a:xfrm>
          </p:grpSpPr>
          <p:sp>
            <p:nvSpPr>
              <p:cNvPr id="101" name="Freeform 19">
                <a:extLst>
                  <a:ext uri="{FF2B5EF4-FFF2-40B4-BE49-F238E27FC236}">
                    <a16:creationId xmlns:a16="http://schemas.microsoft.com/office/drawing/2014/main" id="{4D7A2B89-5327-DD3C-C5D6-DAA2EF5446D5}"/>
                  </a:ext>
                </a:extLst>
              </p:cNvPr>
              <p:cNvSpPr/>
              <p:nvPr/>
            </p:nvSpPr>
            <p:spPr>
              <a:xfrm>
                <a:off x="0" y="0"/>
                <a:ext cx="1920169" cy="220811"/>
              </a:xfrm>
              <a:custGeom>
                <a:avLst/>
                <a:gdLst/>
                <a:ahLst/>
                <a:cxnLst/>
                <a:rect l="l" t="t" r="r" b="b"/>
                <a:pathLst>
                  <a:path w="1920169" h="220811">
                    <a:moveTo>
                      <a:pt x="0" y="0"/>
                    </a:moveTo>
                    <a:lnTo>
                      <a:pt x="1920169" y="0"/>
                    </a:lnTo>
                    <a:lnTo>
                      <a:pt x="1920169" y="220811"/>
                    </a:lnTo>
                    <a:lnTo>
                      <a:pt x="0" y="220811"/>
                    </a:lnTo>
                    <a:close/>
                  </a:path>
                </a:pathLst>
              </a:custGeom>
              <a:solidFill>
                <a:srgbClr val="B4D7FF"/>
              </a:solidFill>
              <a:ln w="9525" cap="sq">
                <a:solidFill>
                  <a:srgbClr val="000000"/>
                </a:solidFill>
                <a:prstDash val="solid"/>
                <a:miter/>
              </a:ln>
            </p:spPr>
          </p:sp>
          <p:sp>
            <p:nvSpPr>
              <p:cNvPr id="102" name="TextBox 20">
                <a:extLst>
                  <a:ext uri="{FF2B5EF4-FFF2-40B4-BE49-F238E27FC236}">
                    <a16:creationId xmlns:a16="http://schemas.microsoft.com/office/drawing/2014/main" id="{0928F058-9E06-A1CD-C266-65FD99B7D05E}"/>
                  </a:ext>
                </a:extLst>
              </p:cNvPr>
              <p:cNvSpPr txBox="1"/>
              <p:nvPr/>
            </p:nvSpPr>
            <p:spPr>
              <a:xfrm>
                <a:off x="0" y="-38100"/>
                <a:ext cx="1920169" cy="258911"/>
              </a:xfrm>
              <a:prstGeom prst="rect">
                <a:avLst/>
              </a:prstGeom>
            </p:spPr>
            <p:txBody>
              <a:bodyPr lIns="35919" tIns="35919" rIns="35919" bIns="35919" rtlCol="0" anchor="ctr"/>
              <a:lstStyle/>
              <a:p>
                <a:pPr algn="ctr">
                  <a:lnSpc>
                    <a:spcPts val="1820"/>
                  </a:lnSpc>
                </a:pPr>
                <a:endParaRPr lang="en-US" sz="1300" dirty="0">
                  <a:solidFill>
                    <a:srgbClr val="333333"/>
                  </a:solidFill>
                  <a:latin typeface="Open Sans"/>
                  <a:ea typeface="Open Sans"/>
                  <a:cs typeface="Open Sans"/>
                  <a:sym typeface="Open Sans"/>
                </a:endParaRPr>
              </a:p>
            </p:txBody>
          </p:sp>
        </p:grpSp>
        <p:sp>
          <p:nvSpPr>
            <p:cNvPr id="103" name="TextBox 42">
              <a:extLst>
                <a:ext uri="{FF2B5EF4-FFF2-40B4-BE49-F238E27FC236}">
                  <a16:creationId xmlns:a16="http://schemas.microsoft.com/office/drawing/2014/main" id="{D9E33309-C5F7-FF86-3A36-0EE0716204F1}"/>
                </a:ext>
              </a:extLst>
            </p:cNvPr>
            <p:cNvSpPr txBox="1"/>
            <p:nvPr/>
          </p:nvSpPr>
          <p:spPr>
            <a:xfrm>
              <a:off x="4126305" y="2269451"/>
              <a:ext cx="575701" cy="306238"/>
            </a:xfrm>
            <a:prstGeom prst="rect">
              <a:avLst/>
            </a:prstGeom>
          </p:spPr>
          <p:txBody>
            <a:bodyPr lIns="0" tIns="0" rIns="0" bIns="0" rtlCol="0" anchor="t">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03</a:t>
              </a:r>
            </a:p>
          </p:txBody>
        </p:sp>
        <p:sp>
          <p:nvSpPr>
            <p:cNvPr id="124" name="テキスト ボックス 123">
              <a:extLst>
                <a:ext uri="{FF2B5EF4-FFF2-40B4-BE49-F238E27FC236}">
                  <a16:creationId xmlns:a16="http://schemas.microsoft.com/office/drawing/2014/main" id="{6040B43C-E2DF-46B5-7033-D5303E0E5236}"/>
                </a:ext>
              </a:extLst>
            </p:cNvPr>
            <p:cNvSpPr txBox="1"/>
            <p:nvPr/>
          </p:nvSpPr>
          <p:spPr>
            <a:xfrm>
              <a:off x="4402231" y="2277399"/>
              <a:ext cx="293281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　見学地の概要</a:t>
              </a:r>
              <a:endParaRPr kumimoji="1" lang="ja-JP" altLang="en-US" sz="1600" dirty="0"/>
            </a:p>
          </p:txBody>
        </p:sp>
        <p:sp>
          <p:nvSpPr>
            <p:cNvPr id="180" name="テキスト ボックス 179">
              <a:extLst>
                <a:ext uri="{FF2B5EF4-FFF2-40B4-BE49-F238E27FC236}">
                  <a16:creationId xmlns:a16="http://schemas.microsoft.com/office/drawing/2014/main" id="{F25FC797-D2F6-3EE6-8E14-1099461F0F7F}"/>
                </a:ext>
              </a:extLst>
            </p:cNvPr>
            <p:cNvSpPr txBox="1"/>
            <p:nvPr/>
          </p:nvSpPr>
          <p:spPr>
            <a:xfrm>
              <a:off x="6108678" y="2415739"/>
              <a:ext cx="1226368"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★特徴や場所など</a:t>
              </a:r>
              <a:endParaRPr lang="ja-JP" altLang="en-US" sz="800" dirty="0"/>
            </a:p>
          </p:txBody>
        </p:sp>
      </p:grpSp>
      <p:grpSp>
        <p:nvGrpSpPr>
          <p:cNvPr id="5" name="グループ化 4">
            <a:extLst>
              <a:ext uri="{FF2B5EF4-FFF2-40B4-BE49-F238E27FC236}">
                <a16:creationId xmlns:a16="http://schemas.microsoft.com/office/drawing/2014/main" id="{3FFCF6BA-0653-5099-CF7A-F90B8377D428}"/>
              </a:ext>
            </a:extLst>
          </p:cNvPr>
          <p:cNvGrpSpPr/>
          <p:nvPr/>
        </p:nvGrpSpPr>
        <p:grpSpPr>
          <a:xfrm>
            <a:off x="8438936" y="1074466"/>
            <a:ext cx="5695136" cy="338554"/>
            <a:chOff x="8438936" y="1074466"/>
            <a:chExt cx="5695136" cy="338554"/>
          </a:xfrm>
        </p:grpSpPr>
        <p:sp>
          <p:nvSpPr>
            <p:cNvPr id="154" name="TextBox 41">
              <a:extLst>
                <a:ext uri="{FF2B5EF4-FFF2-40B4-BE49-F238E27FC236}">
                  <a16:creationId xmlns:a16="http://schemas.microsoft.com/office/drawing/2014/main" id="{7037D5E8-5A01-9DA8-9EA2-20D2628C2147}"/>
                </a:ext>
              </a:extLst>
            </p:cNvPr>
            <p:cNvSpPr txBox="1"/>
            <p:nvPr/>
          </p:nvSpPr>
          <p:spPr>
            <a:xfrm>
              <a:off x="8438936" y="1085192"/>
              <a:ext cx="507381" cy="305725"/>
            </a:xfrm>
            <a:prstGeom prst="rect">
              <a:avLst/>
            </a:prstGeom>
          </p:spPr>
          <p:txBody>
            <a:bodyPr wrap="square" lIns="0" tIns="0" rIns="0" bIns="0" rtlCol="0" anchor="ctr">
              <a:spAutoFit/>
            </a:bodyPr>
            <a:lstStyle/>
            <a:p>
              <a:pPr algn="ctr">
                <a:lnSpc>
                  <a:spcPts val="2757"/>
                </a:lnSpc>
              </a:pPr>
              <a:r>
                <a:rPr lang="en-US" sz="2000" b="1" dirty="0">
                  <a:solidFill>
                    <a:srgbClr val="000000">
                      <a:alpha val="70980"/>
                    </a:srgbClr>
                  </a:solidFill>
                  <a:latin typeface="BIZ UDPゴシック" panose="020B0400000000000000" pitchFamily="50" charset="-128"/>
                  <a:ea typeface="BIZ UDPゴシック" panose="020B0400000000000000" pitchFamily="50" charset="-128"/>
                  <a:cs typeface="TT Fors Bold"/>
                  <a:sym typeface="TT Fors Bold"/>
                </a:rPr>
                <a:t>02</a:t>
              </a:r>
            </a:p>
          </p:txBody>
        </p:sp>
        <p:sp>
          <p:nvSpPr>
            <p:cNvPr id="155" name="テキスト ボックス 154">
              <a:extLst>
                <a:ext uri="{FF2B5EF4-FFF2-40B4-BE49-F238E27FC236}">
                  <a16:creationId xmlns:a16="http://schemas.microsoft.com/office/drawing/2014/main" id="{034FBD01-30A0-DBCD-0137-AE3F7AEBE86D}"/>
                </a:ext>
              </a:extLst>
            </p:cNvPr>
            <p:cNvSpPr txBox="1"/>
            <p:nvPr/>
          </p:nvSpPr>
          <p:spPr>
            <a:xfrm>
              <a:off x="8791264" y="1074466"/>
              <a:ext cx="1846175" cy="338554"/>
            </a:xfrm>
            <a:prstGeom prst="rect">
              <a:avLst/>
            </a:prstGeom>
            <a:noFill/>
          </p:spPr>
          <p:txBody>
            <a:bodyPr wrap="square" rtlCol="0">
              <a:spAutoFit/>
            </a:bodyPr>
            <a:lstStyle/>
            <a:p>
              <a:r>
                <a:rPr lang="ja-JP" altLang="en-US" sz="1600" dirty="0">
                  <a:solidFill>
                    <a:srgbClr val="333333"/>
                  </a:solidFill>
                  <a:latin typeface="BIZ UDPゴシック" panose="020B0400000000000000" pitchFamily="50" charset="-128"/>
                  <a:ea typeface="BIZ UDPゴシック" panose="020B0400000000000000" pitchFamily="50" charset="-128"/>
                  <a:cs typeface="Open Sans"/>
                  <a:sym typeface="Open Sans"/>
                </a:rPr>
                <a:t>　</a:t>
              </a:r>
              <a:r>
                <a:rPr lang="ja-JP" altLang="en-US" sz="1600" b="1" dirty="0">
                  <a:solidFill>
                    <a:srgbClr val="333333"/>
                  </a:solidFill>
                  <a:latin typeface="BIZ UDPゴシック" panose="020B0400000000000000" pitchFamily="50" charset="-128"/>
                  <a:ea typeface="BIZ UDPゴシック" panose="020B0400000000000000" pitchFamily="50" charset="-128"/>
                  <a:cs typeface="Open Sans"/>
                  <a:sym typeface="Open Sans"/>
                </a:rPr>
                <a:t>見学テーマ・目標</a:t>
              </a:r>
              <a:endParaRPr kumimoji="1" lang="ja-JP" altLang="en-US" sz="1600" dirty="0"/>
            </a:p>
          </p:txBody>
        </p:sp>
        <p:sp>
          <p:nvSpPr>
            <p:cNvPr id="181" name="テキスト ボックス 180">
              <a:extLst>
                <a:ext uri="{FF2B5EF4-FFF2-40B4-BE49-F238E27FC236}">
                  <a16:creationId xmlns:a16="http://schemas.microsoft.com/office/drawing/2014/main" id="{9F0121E9-E0DA-82F5-3CD1-229AE8F4E03C}"/>
                </a:ext>
              </a:extLst>
            </p:cNvPr>
            <p:cNvSpPr txBox="1"/>
            <p:nvPr/>
          </p:nvSpPr>
          <p:spPr>
            <a:xfrm>
              <a:off x="10689123" y="1188667"/>
              <a:ext cx="3444949" cy="215444"/>
            </a:xfrm>
            <a:prstGeom prst="rect">
              <a:avLst/>
            </a:prstGeom>
            <a:noFill/>
          </p:spPr>
          <p:txBody>
            <a:bodyPr wrap="square">
              <a:spAutoFit/>
            </a:bodyPr>
            <a:lstStyle/>
            <a:p>
              <a:r>
                <a:rPr lang="ja-JP" altLang="en-US" sz="800" b="1" dirty="0">
                  <a:solidFill>
                    <a:srgbClr val="333333"/>
                  </a:solidFill>
                  <a:latin typeface="BIZ UDPゴシック" panose="020B0400000000000000" pitchFamily="50" charset="-128"/>
                  <a:ea typeface="BIZ UDPゴシック" panose="020B0400000000000000" pitchFamily="50" charset="-128"/>
                  <a:cs typeface="Open Sans"/>
                  <a:sym typeface="Open Sans"/>
                </a:rPr>
                <a:t>★「学習のポイント」を参考に、テーマや目標を決めましょう</a:t>
              </a:r>
              <a:endParaRPr lang="ja-JP" altLang="en-US" sz="800" dirty="0"/>
            </a:p>
          </p:txBody>
        </p:sp>
      </p:grpSp>
      <p:grpSp>
        <p:nvGrpSpPr>
          <p:cNvPr id="19" name="グループ化 18">
            <a:extLst>
              <a:ext uri="{FF2B5EF4-FFF2-40B4-BE49-F238E27FC236}">
                <a16:creationId xmlns:a16="http://schemas.microsoft.com/office/drawing/2014/main" id="{7EA02C4B-EF32-111C-3A4B-AA2C2CFC8F62}"/>
              </a:ext>
            </a:extLst>
          </p:cNvPr>
          <p:cNvGrpSpPr/>
          <p:nvPr/>
        </p:nvGrpSpPr>
        <p:grpSpPr>
          <a:xfrm>
            <a:off x="0" y="0"/>
            <a:ext cx="10661709" cy="10693400"/>
            <a:chOff x="0" y="0"/>
            <a:chExt cx="10661709" cy="10693400"/>
          </a:xfrm>
        </p:grpSpPr>
        <p:sp>
          <p:nvSpPr>
            <p:cNvPr id="75" name="正方形/長方形 74">
              <a:extLst>
                <a:ext uri="{FF2B5EF4-FFF2-40B4-BE49-F238E27FC236}">
                  <a16:creationId xmlns:a16="http://schemas.microsoft.com/office/drawing/2014/main" id="{D4E0A1BB-108F-E41E-B0A9-B245D2DA93B7}"/>
                </a:ext>
              </a:extLst>
            </p:cNvPr>
            <p:cNvSpPr/>
            <p:nvPr/>
          </p:nvSpPr>
          <p:spPr>
            <a:xfrm>
              <a:off x="0" y="0"/>
              <a:ext cx="3108607" cy="106934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89315B65-D908-B49B-3083-F6A632960572}"/>
                </a:ext>
              </a:extLst>
            </p:cNvPr>
            <p:cNvSpPr txBox="1"/>
            <p:nvPr/>
          </p:nvSpPr>
          <p:spPr>
            <a:xfrm>
              <a:off x="96023" y="4116664"/>
              <a:ext cx="2917884" cy="2462213"/>
            </a:xfrm>
            <a:prstGeom prst="rect">
              <a:avLst/>
            </a:prstGeom>
            <a:noFill/>
          </p:spPr>
          <p:txBody>
            <a:bodyPr wrap="square">
              <a:spAutoFit/>
            </a:bodyPr>
            <a:lstStyle/>
            <a:p>
              <a:r>
                <a:rPr kumimoji="1" lang="ja-JP" altLang="en-US" sz="1400" dirty="0">
                  <a:latin typeface="BIZ UDPゴシック" panose="020B0400000000000000" pitchFamily="50" charset="-128"/>
                  <a:ea typeface="BIZ UDPゴシック" panose="020B0400000000000000" pitchFamily="50" charset="-128"/>
                </a:rPr>
                <a:t>​​海・山・川に恵まれ、多様な生態系と豊かな自然環境が広がる神奈川県は、一方で首都圏域に位置し、高度経済</a:t>
              </a:r>
              <a:r>
                <a:rPr kumimoji="1" lang="ja-JP" altLang="en-US" sz="1400" dirty="0" smtClean="0">
                  <a:latin typeface="BIZ UDPゴシック" panose="020B0400000000000000" pitchFamily="50" charset="-128"/>
                  <a:ea typeface="BIZ UDPゴシック" panose="020B0400000000000000" pitchFamily="50" charset="-128"/>
                </a:rPr>
                <a:t>成長後、自然</a:t>
              </a:r>
              <a:r>
                <a:rPr kumimoji="1" lang="ja-JP" altLang="en-US" sz="1400" dirty="0">
                  <a:latin typeface="BIZ UDPゴシック" panose="020B0400000000000000" pitchFamily="50" charset="-128"/>
                  <a:ea typeface="BIZ UDPゴシック" panose="020B0400000000000000" pitchFamily="50" charset="-128"/>
                </a:rPr>
                <a:t>環境の減少が進みました。</a:t>
              </a:r>
            </a:p>
            <a:p>
              <a:r>
                <a:rPr kumimoji="1" lang="ja-JP" altLang="en-US" sz="1400" dirty="0">
                  <a:latin typeface="BIZ UDPゴシック" panose="020B0400000000000000" pitchFamily="50" charset="-128"/>
                  <a:ea typeface="BIZ UDPゴシック" panose="020B0400000000000000" pitchFamily="50" charset="-128"/>
                </a:rPr>
                <a:t>現在では自然環境の重要性が見直され、人口が多い中でも自然と共生できるよう、里山保全や外来種対策、生物多様性に関する教育や啓発活動などに幅広く取り組んでいます。</a:t>
              </a:r>
            </a:p>
          </p:txBody>
        </p:sp>
        <p:sp>
          <p:nvSpPr>
            <p:cNvPr id="83" name="正方形/長方形 82">
              <a:extLst>
                <a:ext uri="{FF2B5EF4-FFF2-40B4-BE49-F238E27FC236}">
                  <a16:creationId xmlns:a16="http://schemas.microsoft.com/office/drawing/2014/main" id="{8C3ACC3C-4FC0-1AC3-2582-7A191D3E13DB}"/>
                </a:ext>
              </a:extLst>
            </p:cNvPr>
            <p:cNvSpPr/>
            <p:nvPr/>
          </p:nvSpPr>
          <p:spPr>
            <a:xfrm>
              <a:off x="1223087" y="262594"/>
              <a:ext cx="9438622" cy="652781"/>
            </a:xfrm>
            <a:prstGeom prst="rect">
              <a:avLst/>
            </a:prstGeom>
            <a:solidFill>
              <a:srgbClr val="99CC00"/>
            </a:solidFill>
            <a:ln>
              <a:solidFill>
                <a:srgbClr val="99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BIZ UDPゴシック" panose="020B0400000000000000" pitchFamily="50" charset="-128"/>
                  <a:ea typeface="BIZ UDPゴシック" panose="020B0400000000000000" pitchFamily="50" charset="-128"/>
                </a:rPr>
                <a:t>かながわ 未来発見 </a:t>
              </a:r>
              <a:r>
                <a:rPr kumimoji="1" lang="en-US" altLang="ja-JP" sz="2800" b="1" dirty="0">
                  <a:latin typeface="BIZ UDPゴシック" panose="020B0400000000000000" pitchFamily="50" charset="-128"/>
                  <a:ea typeface="BIZ UDPゴシック" panose="020B0400000000000000" pitchFamily="50" charset="-128"/>
                </a:rPr>
                <a:t>× </a:t>
              </a:r>
              <a:r>
                <a:rPr kumimoji="1" lang="ja-JP" altLang="en-US" sz="2800" b="1" dirty="0">
                  <a:latin typeface="BIZ UDPゴシック" panose="020B0400000000000000" pitchFamily="50" charset="-128"/>
                  <a:ea typeface="BIZ UDPゴシック" panose="020B0400000000000000" pitchFamily="50" charset="-128"/>
                </a:rPr>
                <a:t>探究学習プログラム　ワークシート</a:t>
              </a:r>
              <a:endParaRPr kumimoji="1" lang="ja-JP" altLang="en-US" sz="3600" b="1" dirty="0">
                <a:latin typeface="BIZ UDPゴシック" panose="020B0400000000000000" pitchFamily="50" charset="-128"/>
                <a:ea typeface="BIZ UDPゴシック" panose="020B0400000000000000" pitchFamily="50" charset="-128"/>
              </a:endParaRPr>
            </a:p>
          </p:txBody>
        </p:sp>
        <p:pic>
          <p:nvPicPr>
            <p:cNvPr id="85" name="図 84">
              <a:extLst>
                <a:ext uri="{FF2B5EF4-FFF2-40B4-BE49-F238E27FC236}">
                  <a16:creationId xmlns:a16="http://schemas.microsoft.com/office/drawing/2014/main" id="{A8AB50A4-243A-D7A4-58CB-DE772AA753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794" y="204966"/>
              <a:ext cx="839968" cy="819228"/>
            </a:xfrm>
            <a:prstGeom prst="rect">
              <a:avLst/>
            </a:prstGeom>
          </p:spPr>
        </p:pic>
        <p:sp>
          <p:nvSpPr>
            <p:cNvPr id="167" name="テキスト ボックス 166">
              <a:extLst>
                <a:ext uri="{FF2B5EF4-FFF2-40B4-BE49-F238E27FC236}">
                  <a16:creationId xmlns:a16="http://schemas.microsoft.com/office/drawing/2014/main" id="{06A71E43-D58A-391E-2797-99775ED261FB}"/>
                </a:ext>
              </a:extLst>
            </p:cNvPr>
            <p:cNvSpPr txBox="1"/>
            <p:nvPr/>
          </p:nvSpPr>
          <p:spPr>
            <a:xfrm>
              <a:off x="96023" y="9675705"/>
              <a:ext cx="2917884" cy="954107"/>
            </a:xfrm>
            <a:prstGeom prst="rect">
              <a:avLst/>
            </a:prstGeom>
            <a:noFill/>
          </p:spPr>
          <p:txBody>
            <a:bodyPr wrap="square">
              <a:spAutoFit/>
            </a:bodyPr>
            <a:lstStyle/>
            <a:p>
              <a:r>
                <a:rPr kumimoji="1" lang="ja-JP" altLang="en-US" sz="1400" dirty="0">
                  <a:latin typeface="BIZ UDPゴシック" panose="020B0400000000000000" pitchFamily="50" charset="-128"/>
                  <a:ea typeface="BIZ UDPゴシック" panose="020B0400000000000000" pitchFamily="50" charset="-128"/>
                </a:rPr>
                <a:t>見学するポイントにはどんな自然があるでしょうか？自然環境に触れる中で、その大切さや奥深さを感じてみましょう。</a:t>
              </a:r>
            </a:p>
          </p:txBody>
        </p:sp>
        <p:cxnSp>
          <p:nvCxnSpPr>
            <p:cNvPr id="169" name="直線コネクタ 168">
              <a:extLst>
                <a:ext uri="{FF2B5EF4-FFF2-40B4-BE49-F238E27FC236}">
                  <a16:creationId xmlns:a16="http://schemas.microsoft.com/office/drawing/2014/main" id="{F5012034-041B-CCC0-EBCF-C3EB0500C5D9}"/>
                </a:ext>
              </a:extLst>
            </p:cNvPr>
            <p:cNvCxnSpPr/>
            <p:nvPr/>
          </p:nvCxnSpPr>
          <p:spPr>
            <a:xfrm>
              <a:off x="96023" y="4009779"/>
              <a:ext cx="2841646" cy="0"/>
            </a:xfrm>
            <a:prstGeom prst="line">
              <a:avLst/>
            </a:prstGeom>
            <a:ln w="57150">
              <a:solidFill>
                <a:srgbClr val="99CC00"/>
              </a:solidFill>
            </a:ln>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E4D319F8-E547-A539-68DB-30A44B68BD0E}"/>
                </a:ext>
              </a:extLst>
            </p:cNvPr>
            <p:cNvSpPr txBox="1"/>
            <p:nvPr/>
          </p:nvSpPr>
          <p:spPr>
            <a:xfrm>
              <a:off x="0" y="3563369"/>
              <a:ext cx="3108607" cy="400110"/>
            </a:xfrm>
            <a:prstGeom prst="rect">
              <a:avLst/>
            </a:prstGeom>
            <a:noFill/>
          </p:spPr>
          <p:txBody>
            <a:bodyPr wrap="square">
              <a:spAutoFit/>
            </a:bodyPr>
            <a:lstStyle/>
            <a:p>
              <a:pPr algn="ctr"/>
              <a:r>
                <a:rPr kumimoji="1" lang="ja-JP" altLang="en-US" sz="2000" b="1" dirty="0">
                  <a:latin typeface="BIZ UDPゴシック" panose="020B0400000000000000" pitchFamily="50" charset="-128"/>
                  <a:ea typeface="BIZ UDPゴシック" panose="020B0400000000000000" pitchFamily="50" charset="-128"/>
                </a:rPr>
                <a:t>生物多様性の保全</a:t>
              </a:r>
            </a:p>
          </p:txBody>
        </p:sp>
        <p:pic>
          <p:nvPicPr>
            <p:cNvPr id="3" name="図 2">
              <a:extLst>
                <a:ext uri="{FF2B5EF4-FFF2-40B4-BE49-F238E27FC236}">
                  <a16:creationId xmlns:a16="http://schemas.microsoft.com/office/drawing/2014/main" id="{E9A4C693-B08B-A219-AC72-AC5F8AD81D8D}"/>
                </a:ext>
              </a:extLst>
            </p:cNvPr>
            <p:cNvPicPr>
              <a:picLocks noChangeAspect="1"/>
            </p:cNvPicPr>
            <p:nvPr/>
          </p:nvPicPr>
          <p:blipFill>
            <a:blip r:embed="rId3"/>
            <a:stretch>
              <a:fillRect/>
            </a:stretch>
          </p:blipFill>
          <p:spPr>
            <a:xfrm>
              <a:off x="280539" y="1090883"/>
              <a:ext cx="2584928" cy="2322777"/>
            </a:xfrm>
            <a:prstGeom prst="rect">
              <a:avLst/>
            </a:prstGeom>
          </p:spPr>
        </p:pic>
        <p:pic>
          <p:nvPicPr>
            <p:cNvPr id="16" name="図 15">
              <a:extLst>
                <a:ext uri="{FF2B5EF4-FFF2-40B4-BE49-F238E27FC236}">
                  <a16:creationId xmlns:a16="http://schemas.microsoft.com/office/drawing/2014/main" id="{E27DB5A1-2A03-379F-0DF0-C94BE8707DCB}"/>
                </a:ext>
              </a:extLst>
            </p:cNvPr>
            <p:cNvPicPr>
              <a:picLocks noChangeAspect="1"/>
            </p:cNvPicPr>
            <p:nvPr/>
          </p:nvPicPr>
          <p:blipFill>
            <a:blip r:embed="rId4"/>
            <a:stretch>
              <a:fillRect/>
            </a:stretch>
          </p:blipFill>
          <p:spPr>
            <a:xfrm>
              <a:off x="346640" y="6029484"/>
              <a:ext cx="2328502" cy="2210455"/>
            </a:xfrm>
            <a:prstGeom prst="rect">
              <a:avLst/>
            </a:prstGeom>
          </p:spPr>
        </p:pic>
        <p:pic>
          <p:nvPicPr>
            <p:cNvPr id="18" name="サステナブルな未来をかながわで見つけよう。">
              <a:extLst>
                <a:ext uri="{FF2B5EF4-FFF2-40B4-BE49-F238E27FC236}">
                  <a16:creationId xmlns:a16="http://schemas.microsoft.com/office/drawing/2014/main" id="{616BC81D-A4E4-BB68-1AB5-79D831C0F766}"/>
                </a:ext>
              </a:extLst>
            </p:cNvPr>
            <p:cNvPicPr>
              <a:picLocks noChangeAspect="1"/>
            </p:cNvPicPr>
            <p:nvPr/>
          </p:nvPicPr>
          <p:blipFill>
            <a:blip r:embed="rId5"/>
            <a:stretch>
              <a:fillRect/>
            </a:stretch>
          </p:blipFill>
          <p:spPr>
            <a:xfrm>
              <a:off x="562796" y="8260816"/>
              <a:ext cx="1983013" cy="1283126"/>
            </a:xfrm>
            <a:prstGeom prst="rect">
              <a:avLst/>
            </a:prstGeom>
          </p:spPr>
        </p:pic>
      </p:grpSp>
    </p:spTree>
    <p:extLst>
      <p:ext uri="{BB962C8B-B14F-4D97-AF65-F5344CB8AC3E}">
        <p14:creationId xmlns:p14="http://schemas.microsoft.com/office/powerpoint/2010/main" val="1246761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1866</Words>
  <Application>Microsoft Office PowerPoint</Application>
  <PresentationFormat>ユーザー設定</PresentationFormat>
  <Paragraphs>250</Paragraphs>
  <Slides>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Calibri</vt:lpstr>
      <vt:lpstr>Arial</vt:lpstr>
      <vt:lpstr>BIZ UDPゴシック</vt:lpstr>
      <vt:lpstr>ＭＳ Ｐゴシック</vt:lpstr>
      <vt:lpstr>Open Sans</vt:lpstr>
      <vt:lpstr>TT Fors Bold</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2025-07-14T06:43:56Z</dcterms:created>
  <dcterms:modified xsi:type="dcterms:W3CDTF">2025-07-14T06:44:05Z</dcterms:modified>
  <dc:identifier/>
</cp:coreProperties>
</file>